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4" r:id="rId5"/>
    <p:sldId id="302" r:id="rId6"/>
    <p:sldId id="298" r:id="rId7"/>
    <p:sldId id="296" r:id="rId8"/>
    <p:sldId id="258" r:id="rId9"/>
    <p:sldId id="299" r:id="rId10"/>
    <p:sldId id="292" r:id="rId11"/>
    <p:sldId id="280" r:id="rId12"/>
    <p:sldId id="265" r:id="rId13"/>
    <p:sldId id="293" r:id="rId14"/>
    <p:sldId id="273" r:id="rId15"/>
    <p:sldId id="279" r:id="rId16"/>
    <p:sldId id="282" r:id="rId17"/>
    <p:sldId id="295" r:id="rId18"/>
    <p:sldId id="289" r:id="rId19"/>
    <p:sldId id="272" r:id="rId20"/>
    <p:sldId id="263" r:id="rId21"/>
    <p:sldId id="284" r:id="rId22"/>
    <p:sldId id="285" r:id="rId23"/>
    <p:sldId id="286" r:id="rId24"/>
    <p:sldId id="297" r:id="rId25"/>
    <p:sldId id="301" r:id="rId26"/>
    <p:sldId id="290" r:id="rId27"/>
    <p:sldId id="262" r:id="rId28"/>
    <p:sldId id="275" r:id="rId29"/>
    <p:sldId id="300" r:id="rId30"/>
    <p:sldId id="269" r:id="rId31"/>
    <p:sldId id="271" r:id="rId32"/>
    <p:sldId id="283" r:id="rId33"/>
    <p:sldId id="264" r:id="rId34"/>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A399"/>
    <a:srgbClr val="9DBDBC"/>
    <a:srgbClr val="ED55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869C36-8475-4C04-A2AF-B27D721B0D99}"/>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56046836-EB8B-405F-8999-D2199C663A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FE158C3-167D-40FB-B85E-C8D67FB31E24}"/>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5" name="Zástupný symbol pro zápatí 4">
            <a:extLst>
              <a:ext uri="{FF2B5EF4-FFF2-40B4-BE49-F238E27FC236}">
                <a16:creationId xmlns:a16="http://schemas.microsoft.com/office/drawing/2014/main" id="{59CD0340-54D0-42BE-B8E3-E97759EB779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14F0948-9B29-4E63-B49F-88EB1CDF35BE}"/>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148777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991824-43D4-47FF-8998-8786E2C39A5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D51A775-0C94-4583-8106-18C0CFE629F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03B42AB-F922-49DB-91E1-AE767DD9389B}"/>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5" name="Zástupný symbol pro zápatí 4">
            <a:extLst>
              <a:ext uri="{FF2B5EF4-FFF2-40B4-BE49-F238E27FC236}">
                <a16:creationId xmlns:a16="http://schemas.microsoft.com/office/drawing/2014/main" id="{BF28F1E7-D6D2-46DB-BE7E-C95D4A48F79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846340C-764F-4F26-90C3-492E53D3851E}"/>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4109184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844C550-A492-437F-93FC-B0C607DAC8A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0EA6433-A967-4DC1-A6F5-42957BF7AA9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C029266-4912-4EE5-993D-B518BE8B6911}"/>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5" name="Zástupný symbol pro zápatí 4">
            <a:extLst>
              <a:ext uri="{FF2B5EF4-FFF2-40B4-BE49-F238E27FC236}">
                <a16:creationId xmlns:a16="http://schemas.microsoft.com/office/drawing/2014/main" id="{1FC6389E-D7C9-40D4-9F9C-40BEDDBAE2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85D43F1-89E9-4909-BCBC-067D8A16DD26}"/>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3288176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CE728-5F07-49E8-B3CD-5A67AB0C4FF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5D55F79-EC5C-4A77-A540-200596954EA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E73D7B2-89F0-41E3-98F1-26BB1602B463}"/>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5" name="Zástupný symbol pro zápatí 4">
            <a:extLst>
              <a:ext uri="{FF2B5EF4-FFF2-40B4-BE49-F238E27FC236}">
                <a16:creationId xmlns:a16="http://schemas.microsoft.com/office/drawing/2014/main" id="{B3940136-2E24-419E-B827-B50EE2CEC68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7747071-E9F0-4875-99C5-3D58EC513CEC}"/>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3180315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575049-39C4-4CFF-8DA0-B9139D60A304}"/>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4B42B34-5796-4D4A-AE26-8FFE1905A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10D64980-7A74-4236-852A-FE6525AC5ECD}"/>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5" name="Zástupný symbol pro zápatí 4">
            <a:extLst>
              <a:ext uri="{FF2B5EF4-FFF2-40B4-BE49-F238E27FC236}">
                <a16:creationId xmlns:a16="http://schemas.microsoft.com/office/drawing/2014/main" id="{668941E3-2CA9-4695-929D-1C8CDD23E62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129D161-F849-4F29-A5A8-2585F201FA35}"/>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169130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03132-2185-40C6-A153-B404CC76C60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02CAA34-81CD-478B-8E1C-0D04F197705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329B79D-FBA4-461A-8E29-E3358C388F06}"/>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7385585-9564-4485-99AA-0658E2A48BE6}"/>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6" name="Zástupný symbol pro zápatí 5">
            <a:extLst>
              <a:ext uri="{FF2B5EF4-FFF2-40B4-BE49-F238E27FC236}">
                <a16:creationId xmlns:a16="http://schemas.microsoft.com/office/drawing/2014/main" id="{18E76D45-6B96-4EEF-8DBD-A7741F0E5BF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6641ED2-75F7-4E20-8DF3-E7BD4C8FAC05}"/>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360371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0AD9B0-1A99-4BC7-8D8B-B971C114258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FA835A9-2AFE-4DA4-8E3F-D86FEBF303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E96D679-3794-4FB0-A6A6-26A36FABAC98}"/>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D39C8432-350E-4651-9D27-C092711A6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FACBAF4-B274-41DB-B150-2644866AFDB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EFA98477-E9D6-4017-93F8-2CF2C4092F03}"/>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8" name="Zástupný symbol pro zápatí 7">
            <a:extLst>
              <a:ext uri="{FF2B5EF4-FFF2-40B4-BE49-F238E27FC236}">
                <a16:creationId xmlns:a16="http://schemas.microsoft.com/office/drawing/2014/main" id="{A2FF0662-95FD-4C8A-A2D9-E16B4E3562BD}"/>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47C5CC5-40E3-402E-8600-454D85B6E30A}"/>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16211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D1547A-BF28-4F41-8BE9-B6FF2C60392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A546E34-4DFB-4407-92DF-C3B39C92A8B3}"/>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4" name="Zástupný symbol pro zápatí 3">
            <a:extLst>
              <a:ext uri="{FF2B5EF4-FFF2-40B4-BE49-F238E27FC236}">
                <a16:creationId xmlns:a16="http://schemas.microsoft.com/office/drawing/2014/main" id="{DE3F7F7A-5D28-409C-B33B-6D125D2576A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74F44A4-95A7-4F18-BAEB-50C5F818DBB6}"/>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2806112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7FA404CD-B8E2-423B-A8C3-764619F29EF9}"/>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3" name="Zástupný symbol pro zápatí 2">
            <a:extLst>
              <a:ext uri="{FF2B5EF4-FFF2-40B4-BE49-F238E27FC236}">
                <a16:creationId xmlns:a16="http://schemas.microsoft.com/office/drawing/2014/main" id="{43200C27-1E8E-4E31-881E-50DFC22EF91F}"/>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ADDE20A-A8B3-461D-9E85-F9FC72F6E35D}"/>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90603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41F599-9E60-448F-8192-2CBB5342D08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1575EE4-45CB-4A61-8EB8-E13523E511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9A202A5B-0534-401A-90B6-4D83EC782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E2D5B0E-1A1C-467D-A9B0-8B3FB9606163}"/>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6" name="Zástupný symbol pro zápatí 5">
            <a:extLst>
              <a:ext uri="{FF2B5EF4-FFF2-40B4-BE49-F238E27FC236}">
                <a16:creationId xmlns:a16="http://schemas.microsoft.com/office/drawing/2014/main" id="{1B74B237-9CCE-40AD-8470-31F443AEE74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C033B1A-FE15-472C-BE08-06001E557067}"/>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91338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E915ED-EF31-4187-8E74-0842E26DAD4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2281C61-27FF-4371-9794-DEC2AD0EB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2FC4663-C7E8-42E6-AEB8-0A9AA6FAD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FE3E50D-F12A-4903-A5A5-3A86FCA6A8E9}"/>
              </a:ext>
            </a:extLst>
          </p:cNvPr>
          <p:cNvSpPr>
            <a:spLocks noGrp="1"/>
          </p:cNvSpPr>
          <p:nvPr>
            <p:ph type="dt" sz="half" idx="10"/>
          </p:nvPr>
        </p:nvSpPr>
        <p:spPr/>
        <p:txBody>
          <a:bodyPr/>
          <a:lstStyle/>
          <a:p>
            <a:fld id="{D2692CFF-39AD-4FB9-80DC-243CA38641F0}" type="datetimeFigureOut">
              <a:rPr lang="cs-CZ" smtClean="0"/>
              <a:t>25.04.2022</a:t>
            </a:fld>
            <a:endParaRPr lang="cs-CZ"/>
          </a:p>
        </p:txBody>
      </p:sp>
      <p:sp>
        <p:nvSpPr>
          <p:cNvPr id="6" name="Zástupný symbol pro zápatí 5">
            <a:extLst>
              <a:ext uri="{FF2B5EF4-FFF2-40B4-BE49-F238E27FC236}">
                <a16:creationId xmlns:a16="http://schemas.microsoft.com/office/drawing/2014/main" id="{08262937-A751-4677-B836-D1E6EDE34CB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4CC9414-8A81-4EED-A5C5-B45903B4BEEF}"/>
              </a:ext>
            </a:extLst>
          </p:cNvPr>
          <p:cNvSpPr>
            <a:spLocks noGrp="1"/>
          </p:cNvSpPr>
          <p:nvPr>
            <p:ph type="sldNum" sz="quarter" idx="12"/>
          </p:nvPr>
        </p:nvSpPr>
        <p:spPr/>
        <p:txBody>
          <a:bodyPr/>
          <a:lstStyle/>
          <a:p>
            <a:fld id="{B141E778-D3A9-48CB-8FCE-821B8499EDC5}" type="slidenum">
              <a:rPr lang="cs-CZ" smtClean="0"/>
              <a:t>‹#›</a:t>
            </a:fld>
            <a:endParaRPr lang="cs-CZ"/>
          </a:p>
        </p:txBody>
      </p:sp>
    </p:spTree>
    <p:extLst>
      <p:ext uri="{BB962C8B-B14F-4D97-AF65-F5344CB8AC3E}">
        <p14:creationId xmlns:p14="http://schemas.microsoft.com/office/powerpoint/2010/main" val="280265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28CC7E9-5886-4552-8377-9FDB5A0257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49691E3-B097-4C20-BC81-D68B2A6102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118B241-C679-46CB-B551-4C00AAA92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92CFF-39AD-4FB9-80DC-243CA38641F0}" type="datetimeFigureOut">
              <a:rPr lang="cs-CZ" smtClean="0"/>
              <a:t>25.04.2022</a:t>
            </a:fld>
            <a:endParaRPr lang="cs-CZ"/>
          </a:p>
        </p:txBody>
      </p:sp>
      <p:sp>
        <p:nvSpPr>
          <p:cNvPr id="5" name="Zástupný symbol pro zápatí 4">
            <a:extLst>
              <a:ext uri="{FF2B5EF4-FFF2-40B4-BE49-F238E27FC236}">
                <a16:creationId xmlns:a16="http://schemas.microsoft.com/office/drawing/2014/main" id="{4D1EE451-EAF4-4361-A384-C0280202A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77BED37-EFE5-4D29-8737-47FB133E92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E778-D3A9-48CB-8FCE-821B8499EDC5}" type="slidenum">
              <a:rPr lang="cs-CZ" smtClean="0"/>
              <a:t>‹#›</a:t>
            </a:fld>
            <a:endParaRPr lang="cs-CZ"/>
          </a:p>
        </p:txBody>
      </p:sp>
    </p:spTree>
    <p:extLst>
      <p:ext uri="{BB962C8B-B14F-4D97-AF65-F5344CB8AC3E}">
        <p14:creationId xmlns:p14="http://schemas.microsoft.com/office/powerpoint/2010/main" val="3791011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15AD97-A858-4F22-BA55-4E7AE7A6AA15}"/>
              </a:ext>
            </a:extLst>
          </p:cNvPr>
          <p:cNvSpPr>
            <a:spLocks noGrp="1"/>
          </p:cNvSpPr>
          <p:nvPr>
            <p:ph type="ctrTitle"/>
          </p:nvPr>
        </p:nvSpPr>
        <p:spPr>
          <a:xfrm>
            <a:off x="1524000" y="791281"/>
            <a:ext cx="9144000" cy="2977303"/>
          </a:xfrm>
        </p:spPr>
        <p:txBody>
          <a:bodyPr>
            <a:normAutofit fontScale="90000"/>
          </a:bodyPr>
          <a:lstStyle/>
          <a:p>
            <a:pPr fontAlgn="base"/>
            <a:r>
              <a:rPr lang="cs-CZ" sz="5600" b="1" dirty="0">
                <a:solidFill>
                  <a:srgbClr val="0070C0"/>
                </a:solidFill>
                <a:latin typeface="Bahnschrift" panose="020B0502040204020203" pitchFamily="34" charset="0"/>
              </a:rPr>
              <a:t>Matematická ekologie, epidemiologie a evoluční biologie … a covid-19</a:t>
            </a:r>
            <a:br>
              <a:rPr lang="cs-CZ" b="1" i="0" dirty="0">
                <a:solidFill>
                  <a:srgbClr val="000000"/>
                </a:solidFill>
                <a:effectLst/>
                <a:latin typeface="Bahnschrift" panose="020B0502040204020203" pitchFamily="34" charset="0"/>
              </a:rPr>
            </a:br>
            <a:br>
              <a:rPr lang="cs-CZ" sz="4400" b="1" i="0" dirty="0">
                <a:solidFill>
                  <a:srgbClr val="000000"/>
                </a:solidFill>
                <a:effectLst/>
                <a:latin typeface="Bahnschrift" panose="020B0502040204020203" pitchFamily="34" charset="0"/>
              </a:rPr>
            </a:br>
            <a:r>
              <a:rPr lang="cs-CZ" sz="4000" i="0" dirty="0">
                <a:solidFill>
                  <a:srgbClr val="000000"/>
                </a:solidFill>
                <a:effectLst/>
                <a:latin typeface="Bahnschrift" panose="020B0502040204020203" pitchFamily="34" charset="0"/>
              </a:rPr>
              <a:t>Luděk Berec</a:t>
            </a:r>
            <a:endParaRPr lang="cs-CZ" sz="4000" dirty="0">
              <a:latin typeface="Bahnschrift" panose="020B0502040204020203" pitchFamily="34" charset="0"/>
            </a:endParaRPr>
          </a:p>
        </p:txBody>
      </p:sp>
      <p:sp>
        <p:nvSpPr>
          <p:cNvPr id="3" name="Podnadpis 2">
            <a:extLst>
              <a:ext uri="{FF2B5EF4-FFF2-40B4-BE49-F238E27FC236}">
                <a16:creationId xmlns:a16="http://schemas.microsoft.com/office/drawing/2014/main" id="{7B24C332-943B-480F-9AB5-73EE8195583D}"/>
              </a:ext>
            </a:extLst>
          </p:cNvPr>
          <p:cNvSpPr>
            <a:spLocks noGrp="1"/>
          </p:cNvSpPr>
          <p:nvPr>
            <p:ph type="subTitle" idx="1"/>
          </p:nvPr>
        </p:nvSpPr>
        <p:spPr>
          <a:xfrm>
            <a:off x="1524000" y="4198011"/>
            <a:ext cx="9144000" cy="2133599"/>
          </a:xfrm>
        </p:spPr>
        <p:txBody>
          <a:bodyPr>
            <a:normAutofit fontScale="92500"/>
          </a:bodyPr>
          <a:lstStyle/>
          <a:p>
            <a:r>
              <a:rPr lang="cs-CZ" dirty="0">
                <a:latin typeface="Bahnschrift" panose="020B0502040204020203" pitchFamily="34" charset="0"/>
              </a:rPr>
              <a:t>Přírodovědecká fakulta JU v Českých Budějovicích</a:t>
            </a:r>
          </a:p>
          <a:p>
            <a:r>
              <a:rPr lang="cs-CZ" dirty="0">
                <a:latin typeface="Bahnschrift" panose="020B0502040204020203" pitchFamily="34" charset="0"/>
              </a:rPr>
              <a:t>Biologické centrum AV ČR</a:t>
            </a:r>
            <a:r>
              <a:rPr lang="en-US" dirty="0">
                <a:latin typeface="Bahnschrift" panose="020B0502040204020203" pitchFamily="34" charset="0"/>
              </a:rPr>
              <a:t>, </a:t>
            </a:r>
            <a:r>
              <a:rPr lang="cs-CZ" dirty="0">
                <a:latin typeface="Bahnschrift" panose="020B0502040204020203" pitchFamily="34" charset="0"/>
              </a:rPr>
              <a:t>České Budějovice</a:t>
            </a:r>
          </a:p>
          <a:p>
            <a:r>
              <a:rPr lang="cs-CZ" dirty="0">
                <a:latin typeface="Bahnschrift" panose="020B0502040204020203" pitchFamily="34" charset="0"/>
              </a:rPr>
              <a:t>Centrum pro modelování biologických a společenských procesů BISOP</a:t>
            </a:r>
          </a:p>
          <a:p>
            <a:endParaRPr lang="cs-CZ" dirty="0">
              <a:latin typeface="Bahnschrift" panose="020B0502040204020203" pitchFamily="34" charset="0"/>
            </a:endParaRPr>
          </a:p>
          <a:p>
            <a:pPr algn="ctr" fontAlgn="base"/>
            <a:r>
              <a:rPr lang="cs-CZ" b="1" i="0" dirty="0">
                <a:solidFill>
                  <a:srgbClr val="FF0000"/>
                </a:solidFill>
                <a:effectLst/>
                <a:latin typeface="Bahnschrift" panose="020B0502040204020203" pitchFamily="34" charset="0"/>
              </a:rPr>
              <a:t>Seminář současné matematiky, FJFI, 29. 4. 2022</a:t>
            </a:r>
            <a:endParaRPr lang="cs-CZ" b="0" i="0" dirty="0">
              <a:solidFill>
                <a:srgbClr val="FF0000"/>
              </a:solidFill>
              <a:effectLst/>
              <a:latin typeface="Bahnschrift" panose="020B0502040204020203" pitchFamily="34" charset="0"/>
            </a:endParaRPr>
          </a:p>
          <a:p>
            <a:endParaRPr lang="cs-CZ" dirty="0"/>
          </a:p>
        </p:txBody>
      </p:sp>
    </p:spTree>
    <p:extLst>
      <p:ext uri="{BB962C8B-B14F-4D97-AF65-F5344CB8AC3E}">
        <p14:creationId xmlns:p14="http://schemas.microsoft.com/office/powerpoint/2010/main" val="3526506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FC39D0D4-529B-44FC-A490-DF13D9FFC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780" y="1541546"/>
            <a:ext cx="5122749" cy="4343494"/>
          </a:xfrm>
          <a:prstGeom prst="rect">
            <a:avLst/>
          </a:prstGeom>
        </p:spPr>
      </p:pic>
      <p:sp>
        <p:nvSpPr>
          <p:cNvPr id="2" name="Nadpis 1">
            <a:extLst>
              <a:ext uri="{FF2B5EF4-FFF2-40B4-BE49-F238E27FC236}">
                <a16:creationId xmlns:a16="http://schemas.microsoft.com/office/drawing/2014/main" id="{8C5C0D27-E04F-43D0-B924-77106264AF44}"/>
              </a:ext>
            </a:extLst>
          </p:cNvPr>
          <p:cNvSpPr>
            <a:spLocks noGrp="1"/>
          </p:cNvSpPr>
          <p:nvPr>
            <p:ph type="title"/>
          </p:nvPr>
        </p:nvSpPr>
        <p:spPr>
          <a:xfrm>
            <a:off x="793810" y="335362"/>
            <a:ext cx="10515600" cy="1325563"/>
          </a:xfrm>
        </p:spPr>
        <p:txBody>
          <a:bodyPr/>
          <a:lstStyle/>
          <a:p>
            <a:r>
              <a:rPr lang="cs-CZ" dirty="0">
                <a:latin typeface="Bahnschrift" panose="020B0502040204020203" pitchFamily="34" charset="0"/>
              </a:rPr>
              <a:t>SIR: učebnicový model</a:t>
            </a:r>
          </a:p>
        </p:txBody>
      </p:sp>
      <p:sp>
        <p:nvSpPr>
          <p:cNvPr id="6" name="TextovéPole 5">
            <a:extLst>
              <a:ext uri="{FF2B5EF4-FFF2-40B4-BE49-F238E27FC236}">
                <a16:creationId xmlns:a16="http://schemas.microsoft.com/office/drawing/2014/main" id="{31333F30-0F11-4E4B-A15A-ECD4AA7EC27D}"/>
              </a:ext>
            </a:extLst>
          </p:cNvPr>
          <p:cNvSpPr txBox="1"/>
          <p:nvPr/>
        </p:nvSpPr>
        <p:spPr>
          <a:xfrm>
            <a:off x="6570891" y="1624548"/>
            <a:ext cx="4263895" cy="369332"/>
          </a:xfrm>
          <a:prstGeom prst="rect">
            <a:avLst/>
          </a:prstGeom>
          <a:noFill/>
        </p:spPr>
        <p:txBody>
          <a:bodyPr wrap="square" rtlCol="0">
            <a:spAutoFit/>
          </a:bodyPr>
          <a:lstStyle/>
          <a:p>
            <a:r>
              <a:rPr lang="en-US" dirty="0"/>
              <a:t>C </a:t>
            </a:r>
            <a:r>
              <a:rPr lang="cs-CZ" dirty="0"/>
              <a:t>sníženo v důsledku opatření: druhá vlna</a:t>
            </a:r>
          </a:p>
        </p:txBody>
      </p:sp>
      <p:sp>
        <p:nvSpPr>
          <p:cNvPr id="3" name="TextovéPole 2">
            <a:extLst>
              <a:ext uri="{FF2B5EF4-FFF2-40B4-BE49-F238E27FC236}">
                <a16:creationId xmlns:a16="http://schemas.microsoft.com/office/drawing/2014/main" id="{5DD7C774-ACE5-4737-BED3-7D771EB352FC}"/>
              </a:ext>
            </a:extLst>
          </p:cNvPr>
          <p:cNvSpPr txBox="1"/>
          <p:nvPr/>
        </p:nvSpPr>
        <p:spPr>
          <a:xfrm>
            <a:off x="882590" y="5890693"/>
            <a:ext cx="10429458" cy="369332"/>
          </a:xfrm>
          <a:prstGeom prst="rect">
            <a:avLst/>
          </a:prstGeom>
          <a:noFill/>
        </p:spPr>
        <p:txBody>
          <a:bodyPr wrap="none" rtlCol="0">
            <a:spAutoFit/>
          </a:bodyPr>
          <a:lstStyle/>
          <a:p>
            <a:r>
              <a:rPr lang="cs-CZ" dirty="0">
                <a:latin typeface="Bahnschrift" panose="020B0502040204020203" pitchFamily="34" charset="0"/>
              </a:rPr>
              <a:t>Parametry</a:t>
            </a:r>
            <a:r>
              <a:rPr lang="en-US" dirty="0">
                <a:latin typeface="Bahnschrift" panose="020B0502040204020203" pitchFamily="34" charset="0"/>
              </a:rPr>
              <a:t>: </a:t>
            </a:r>
            <a:r>
              <a:rPr lang="cs-CZ" dirty="0">
                <a:latin typeface="Bahnschrift" panose="020B0502040204020203" pitchFamily="34" charset="0"/>
              </a:rPr>
              <a:t>N = 1e7, D = 5d, pravý panel (SEIR): R0 = 3, C = 10, C dočasně sníženo o 65 %, latence = 3d</a:t>
            </a:r>
          </a:p>
        </p:txBody>
      </p:sp>
      <p:pic>
        <p:nvPicPr>
          <p:cNvPr id="5" name="Obrázek 4">
            <a:extLst>
              <a:ext uri="{FF2B5EF4-FFF2-40B4-BE49-F238E27FC236}">
                <a16:creationId xmlns:a16="http://schemas.microsoft.com/office/drawing/2014/main" id="{1048C684-8566-4AC5-8321-A33082FE2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90" y="1532668"/>
            <a:ext cx="5022309" cy="4258333"/>
          </a:xfrm>
          <a:prstGeom prst="rect">
            <a:avLst/>
          </a:prstGeom>
        </p:spPr>
      </p:pic>
    </p:spTree>
    <p:extLst>
      <p:ext uri="{BB962C8B-B14F-4D97-AF65-F5344CB8AC3E}">
        <p14:creationId xmlns:p14="http://schemas.microsoft.com/office/powerpoint/2010/main" val="357218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81A54A-EC3A-47D6-980E-14036D6879CC}"/>
              </a:ext>
            </a:extLst>
          </p:cNvPr>
          <p:cNvSpPr>
            <a:spLocks noGrp="1"/>
          </p:cNvSpPr>
          <p:nvPr>
            <p:ph type="title"/>
          </p:nvPr>
        </p:nvSpPr>
        <p:spPr/>
        <p:txBody>
          <a:bodyPr/>
          <a:lstStyle/>
          <a:p>
            <a:r>
              <a:rPr lang="cs-CZ" dirty="0">
                <a:latin typeface="Bahnschrift" panose="020B0502040204020203" pitchFamily="34" charset="0"/>
              </a:rPr>
              <a:t>Komplexnější modely</a:t>
            </a:r>
          </a:p>
        </p:txBody>
      </p:sp>
      <p:sp>
        <p:nvSpPr>
          <p:cNvPr id="3" name="Zástupný obsah 2">
            <a:extLst>
              <a:ext uri="{FF2B5EF4-FFF2-40B4-BE49-F238E27FC236}">
                <a16:creationId xmlns:a16="http://schemas.microsoft.com/office/drawing/2014/main" id="{DAE106AC-81B3-48CE-962C-0DDD175466E9}"/>
              </a:ext>
            </a:extLst>
          </p:cNvPr>
          <p:cNvSpPr>
            <a:spLocks noGrp="1"/>
          </p:cNvSpPr>
          <p:nvPr>
            <p:ph idx="1"/>
          </p:nvPr>
        </p:nvSpPr>
        <p:spPr>
          <a:xfrm>
            <a:off x="969010" y="5526669"/>
            <a:ext cx="10515600" cy="977833"/>
          </a:xfrm>
        </p:spPr>
        <p:txBody>
          <a:bodyPr>
            <a:normAutofit fontScale="77500" lnSpcReduction="20000"/>
          </a:bodyPr>
          <a:lstStyle/>
          <a:p>
            <a:pPr marL="0" indent="0">
              <a:lnSpc>
                <a:spcPct val="110000"/>
              </a:lnSpc>
              <a:spcBef>
                <a:spcPts val="600"/>
              </a:spcBef>
              <a:buNone/>
            </a:pPr>
            <a:r>
              <a:rPr lang="cs-CZ" sz="3100" dirty="0">
                <a:solidFill>
                  <a:srgbClr val="FF0000"/>
                </a:solidFill>
                <a:latin typeface="Bahnschrift" panose="020B0502040204020203" pitchFamily="34" charset="0"/>
              </a:rPr>
              <a:t>Jak modely formují myšlení o problémech veřejného zdraví a ovlivňují možné politiky, spíše než že poskytují specifické kvantitativní výsledky</a:t>
            </a:r>
          </a:p>
          <a:p>
            <a:endParaRPr lang="cs-CZ" dirty="0">
              <a:latin typeface="Bahnschrift" panose="020B0502040204020203" pitchFamily="34" charset="0"/>
            </a:endParaRPr>
          </a:p>
        </p:txBody>
      </p:sp>
      <p:sp>
        <p:nvSpPr>
          <p:cNvPr id="6" name="TextovéPole 5">
            <a:extLst>
              <a:ext uri="{FF2B5EF4-FFF2-40B4-BE49-F238E27FC236}">
                <a16:creationId xmlns:a16="http://schemas.microsoft.com/office/drawing/2014/main" id="{ED94F768-68BC-4623-89F7-8DA46273AC07}"/>
              </a:ext>
            </a:extLst>
          </p:cNvPr>
          <p:cNvSpPr txBox="1"/>
          <p:nvPr/>
        </p:nvSpPr>
        <p:spPr>
          <a:xfrm>
            <a:off x="1892773" y="2346503"/>
            <a:ext cx="2831434" cy="977832"/>
          </a:xfrm>
          <a:prstGeom prst="rect">
            <a:avLst/>
          </a:prstGeom>
          <a:solidFill>
            <a:schemeClr val="accent3">
              <a:lumMod val="40000"/>
              <a:lumOff val="60000"/>
            </a:schemeClr>
          </a:solidFill>
        </p:spPr>
        <p:txBody>
          <a:bodyPr wrap="square" rtlCol="0">
            <a:spAutoFit/>
          </a:bodyPr>
          <a:lstStyle/>
          <a:p>
            <a:pPr>
              <a:lnSpc>
                <a:spcPct val="110000"/>
              </a:lnSpc>
              <a:spcBef>
                <a:spcPts val="600"/>
              </a:spcBef>
            </a:pPr>
            <a:r>
              <a:rPr lang="cs-CZ" sz="1800" dirty="0">
                <a:latin typeface="Bahnschrift" panose="020B0502040204020203" pitchFamily="34" charset="0"/>
              </a:rPr>
              <a:t>SEPIAR</a:t>
            </a:r>
            <a:r>
              <a:rPr lang="en-US" sz="1800" dirty="0">
                <a:latin typeface="Bahnschrift" panose="020B0502040204020203" pitchFamily="34" charset="0"/>
              </a:rPr>
              <a:t> (</a:t>
            </a:r>
            <a:r>
              <a:rPr lang="cs-CZ" sz="1800" dirty="0">
                <a:latin typeface="Bahnschrift" panose="020B0502040204020203" pitchFamily="34" charset="0"/>
              </a:rPr>
              <a:t>latentní, asymptomatický a </a:t>
            </a:r>
            <a:r>
              <a:rPr lang="cs-CZ" sz="1800" dirty="0" err="1">
                <a:latin typeface="Bahnschrift" panose="020B0502040204020203" pitchFamily="34" charset="0"/>
              </a:rPr>
              <a:t>presymptomatický</a:t>
            </a:r>
            <a:r>
              <a:rPr lang="cs-CZ" sz="1800" dirty="0">
                <a:latin typeface="Bahnschrift" panose="020B0502040204020203" pitchFamily="34" charset="0"/>
              </a:rPr>
              <a:t> stav)</a:t>
            </a:r>
          </a:p>
        </p:txBody>
      </p:sp>
      <p:sp>
        <p:nvSpPr>
          <p:cNvPr id="7" name="TextovéPole 6">
            <a:extLst>
              <a:ext uri="{FF2B5EF4-FFF2-40B4-BE49-F238E27FC236}">
                <a16:creationId xmlns:a16="http://schemas.microsoft.com/office/drawing/2014/main" id="{E0F51D0D-3079-49F5-9363-43EBBC80CC88}"/>
              </a:ext>
            </a:extLst>
          </p:cNvPr>
          <p:cNvSpPr txBox="1"/>
          <p:nvPr/>
        </p:nvSpPr>
        <p:spPr>
          <a:xfrm>
            <a:off x="872289" y="1476719"/>
            <a:ext cx="9614128" cy="400110"/>
          </a:xfrm>
          <a:prstGeom prst="rect">
            <a:avLst/>
          </a:prstGeom>
          <a:noFill/>
        </p:spPr>
        <p:txBody>
          <a:bodyPr wrap="square" rtlCol="0">
            <a:spAutoFit/>
          </a:bodyPr>
          <a:lstStyle/>
          <a:p>
            <a:r>
              <a:rPr lang="cs-CZ" sz="2000" dirty="0">
                <a:latin typeface="Bahnschrift" panose="020B0502040204020203" pitchFamily="34" charset="0"/>
              </a:rPr>
              <a:t>Kompartmentové modely: rozdělení populace </a:t>
            </a:r>
            <a:r>
              <a:rPr lang="en-US" sz="2000" dirty="0">
                <a:latin typeface="Bahnschrift" panose="020B0502040204020203" pitchFamily="34" charset="0"/>
              </a:rPr>
              <a:t>a</a:t>
            </a:r>
            <a:r>
              <a:rPr lang="cs-CZ" sz="2000" dirty="0">
                <a:latin typeface="Bahnschrift" panose="020B0502040204020203" pitchFamily="34" charset="0"/>
              </a:rPr>
              <a:t> rychlosti přesunu mezi nimi</a:t>
            </a:r>
          </a:p>
        </p:txBody>
      </p:sp>
      <p:sp>
        <p:nvSpPr>
          <p:cNvPr id="8" name="TextovéPole 7">
            <a:extLst>
              <a:ext uri="{FF2B5EF4-FFF2-40B4-BE49-F238E27FC236}">
                <a16:creationId xmlns:a16="http://schemas.microsoft.com/office/drawing/2014/main" id="{81B24EA0-45B8-4753-A1EA-1B2EA25BAF8B}"/>
              </a:ext>
            </a:extLst>
          </p:cNvPr>
          <p:cNvSpPr txBox="1"/>
          <p:nvPr/>
        </p:nvSpPr>
        <p:spPr>
          <a:xfrm>
            <a:off x="8081218" y="3155526"/>
            <a:ext cx="2652965" cy="977832"/>
          </a:xfrm>
          <a:prstGeom prst="rect">
            <a:avLst/>
          </a:prstGeom>
          <a:solidFill>
            <a:schemeClr val="accent5">
              <a:lumMod val="40000"/>
              <a:lumOff val="60000"/>
            </a:schemeClr>
          </a:solidFill>
        </p:spPr>
        <p:txBody>
          <a:bodyPr wrap="square" rtlCol="0">
            <a:spAutoFit/>
          </a:bodyPr>
          <a:lstStyle/>
          <a:p>
            <a:pPr>
              <a:lnSpc>
                <a:spcPct val="110000"/>
              </a:lnSpc>
              <a:spcBef>
                <a:spcPts val="600"/>
              </a:spcBef>
            </a:pPr>
            <a:r>
              <a:rPr lang="cs-CZ" sz="1800" dirty="0">
                <a:latin typeface="Bahnschrift" panose="020B0502040204020203" pitchFamily="34" charset="0"/>
              </a:rPr>
              <a:t>Typ heterogenity může být určen charakterem opatření</a:t>
            </a:r>
          </a:p>
        </p:txBody>
      </p:sp>
      <p:sp>
        <p:nvSpPr>
          <p:cNvPr id="10" name="TextovéPole 9">
            <a:extLst>
              <a:ext uri="{FF2B5EF4-FFF2-40B4-BE49-F238E27FC236}">
                <a16:creationId xmlns:a16="http://schemas.microsoft.com/office/drawing/2014/main" id="{0F282FFC-3469-4C32-8047-69C47DDF5C08}"/>
              </a:ext>
            </a:extLst>
          </p:cNvPr>
          <p:cNvSpPr txBox="1"/>
          <p:nvPr/>
        </p:nvSpPr>
        <p:spPr>
          <a:xfrm>
            <a:off x="749031" y="3547789"/>
            <a:ext cx="4167414" cy="1282531"/>
          </a:xfrm>
          <a:prstGeom prst="rect">
            <a:avLst/>
          </a:prstGeom>
          <a:solidFill>
            <a:schemeClr val="accent6">
              <a:lumMod val="40000"/>
              <a:lumOff val="60000"/>
            </a:schemeClr>
          </a:solidFill>
        </p:spPr>
        <p:txBody>
          <a:bodyPr wrap="square" rtlCol="0">
            <a:spAutoFit/>
          </a:bodyPr>
          <a:lstStyle/>
          <a:p>
            <a:pPr>
              <a:lnSpc>
                <a:spcPct val="110000"/>
              </a:lnSpc>
              <a:spcBef>
                <a:spcPts val="600"/>
              </a:spcBef>
            </a:pPr>
            <a:r>
              <a:rPr lang="cs-CZ" sz="1800" dirty="0" err="1">
                <a:latin typeface="Bahnschrift" panose="020B0502040204020203" pitchFamily="34" charset="0"/>
              </a:rPr>
              <a:t>Sezonalita</a:t>
            </a:r>
            <a:r>
              <a:rPr lang="cs-CZ" sz="1800" dirty="0">
                <a:latin typeface="Bahnschrift" panose="020B0502040204020203" pitchFamily="34" charset="0"/>
              </a:rPr>
              <a:t>, virové varianty, změny nakažlivosti během infekční periody, pravděpodobnostní distribuce různých period, lidské chování</a:t>
            </a:r>
          </a:p>
        </p:txBody>
      </p:sp>
      <p:sp>
        <p:nvSpPr>
          <p:cNvPr id="11" name="TextovéPole 10">
            <a:extLst>
              <a:ext uri="{FF2B5EF4-FFF2-40B4-BE49-F238E27FC236}">
                <a16:creationId xmlns:a16="http://schemas.microsoft.com/office/drawing/2014/main" id="{AE7F8F63-C866-4807-9580-E3A2420A7AD1}"/>
              </a:ext>
            </a:extLst>
          </p:cNvPr>
          <p:cNvSpPr txBox="1"/>
          <p:nvPr/>
        </p:nvSpPr>
        <p:spPr>
          <a:xfrm>
            <a:off x="5108681" y="2234248"/>
            <a:ext cx="2780301" cy="2501326"/>
          </a:xfrm>
          <a:prstGeom prst="rect">
            <a:avLst/>
          </a:prstGeom>
          <a:solidFill>
            <a:schemeClr val="accent4">
              <a:lumMod val="40000"/>
              <a:lumOff val="60000"/>
            </a:schemeClr>
          </a:solidFill>
        </p:spPr>
        <p:txBody>
          <a:bodyPr wrap="square" rtlCol="0">
            <a:spAutoFit/>
          </a:bodyPr>
          <a:lstStyle/>
          <a:p>
            <a:pPr>
              <a:lnSpc>
                <a:spcPct val="110000"/>
              </a:lnSpc>
              <a:spcBef>
                <a:spcPts val="600"/>
              </a:spcBef>
            </a:pPr>
            <a:r>
              <a:rPr lang="cs-CZ" sz="1800" dirty="0">
                <a:latin typeface="Bahnschrift" panose="020B0502040204020203" pitchFamily="34" charset="0"/>
              </a:rPr>
              <a:t>Heterogenita populace: věk, prostor, rizikovost šíření, dávka vakcíny, doba od vakcinace, změny hospitalizačních strategií, velká variabilita v přechodových časech mezi jednotlivými stavy</a:t>
            </a:r>
          </a:p>
        </p:txBody>
      </p:sp>
      <p:sp>
        <p:nvSpPr>
          <p:cNvPr id="12" name="TextovéPole 11">
            <a:extLst>
              <a:ext uri="{FF2B5EF4-FFF2-40B4-BE49-F238E27FC236}">
                <a16:creationId xmlns:a16="http://schemas.microsoft.com/office/drawing/2014/main" id="{761A793E-C041-4B6E-8769-C7B41FDAFE40}"/>
              </a:ext>
            </a:extLst>
          </p:cNvPr>
          <p:cNvSpPr txBox="1"/>
          <p:nvPr/>
        </p:nvSpPr>
        <p:spPr>
          <a:xfrm>
            <a:off x="8081218" y="4341403"/>
            <a:ext cx="3280763" cy="673133"/>
          </a:xfrm>
          <a:prstGeom prst="rect">
            <a:avLst/>
          </a:prstGeom>
          <a:solidFill>
            <a:srgbClr val="C1A399"/>
          </a:solidFill>
        </p:spPr>
        <p:txBody>
          <a:bodyPr wrap="square" rtlCol="0">
            <a:spAutoFit/>
          </a:bodyPr>
          <a:lstStyle/>
          <a:p>
            <a:pPr>
              <a:lnSpc>
                <a:spcPct val="110000"/>
              </a:lnSpc>
              <a:spcBef>
                <a:spcPts val="600"/>
              </a:spcBef>
            </a:pPr>
            <a:r>
              <a:rPr lang="cs-CZ" sz="1800" dirty="0">
                <a:latin typeface="Bahnschrift" panose="020B0502040204020203" pitchFamily="34" charset="0"/>
              </a:rPr>
              <a:t>Velká heterogenita má blízko k agentovým modelům</a:t>
            </a:r>
          </a:p>
        </p:txBody>
      </p:sp>
    </p:spTree>
    <p:extLst>
      <p:ext uri="{BB962C8B-B14F-4D97-AF65-F5344CB8AC3E}">
        <p14:creationId xmlns:p14="http://schemas.microsoft.com/office/powerpoint/2010/main" val="381933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D827ED4-7151-43AE-99A0-E84674853B5A}"/>
              </a:ext>
            </a:extLst>
          </p:cNvPr>
          <p:cNvSpPr>
            <a:spLocks noGrp="1"/>
          </p:cNvSpPr>
          <p:nvPr>
            <p:ph idx="1"/>
          </p:nvPr>
        </p:nvSpPr>
        <p:spPr>
          <a:xfrm>
            <a:off x="918097" y="621152"/>
            <a:ext cx="4952261" cy="2568822"/>
          </a:xfrm>
        </p:spPr>
        <p:txBody>
          <a:bodyPr>
            <a:normAutofit fontScale="92500"/>
          </a:bodyPr>
          <a:lstStyle/>
          <a:p>
            <a:pPr marL="0" indent="0">
              <a:lnSpc>
                <a:spcPct val="110000"/>
              </a:lnSpc>
              <a:spcBef>
                <a:spcPts val="0"/>
              </a:spcBef>
              <a:buNone/>
            </a:pPr>
            <a:r>
              <a:rPr lang="cs-CZ" sz="2600" b="1" dirty="0">
                <a:solidFill>
                  <a:srgbClr val="FF0000"/>
                </a:solidFill>
                <a:latin typeface="Bahnschrift" panose="020B0502040204020203" pitchFamily="34" charset="0"/>
              </a:rPr>
              <a:t>Malárie </a:t>
            </a:r>
            <a:r>
              <a:rPr lang="cs-CZ" sz="2600" dirty="0">
                <a:solidFill>
                  <a:srgbClr val="FF0000"/>
                </a:solidFill>
                <a:latin typeface="Bahnschrift" panose="020B0502040204020203" pitchFamily="34" charset="0"/>
              </a:rPr>
              <a:t>(Ronald </a:t>
            </a:r>
            <a:r>
              <a:rPr lang="cs-CZ" sz="2600" dirty="0" err="1">
                <a:solidFill>
                  <a:srgbClr val="FF0000"/>
                </a:solidFill>
                <a:latin typeface="Bahnschrift" panose="020B0502040204020203" pitchFamily="34" charset="0"/>
              </a:rPr>
              <a:t>Ross</a:t>
            </a:r>
            <a:r>
              <a:rPr lang="cs-CZ" sz="2600" dirty="0">
                <a:solidFill>
                  <a:srgbClr val="FF0000"/>
                </a:solidFill>
                <a:latin typeface="Bahnschrift" panose="020B0502040204020203" pitchFamily="34" charset="0"/>
              </a:rPr>
              <a:t>)</a:t>
            </a:r>
            <a:endParaRPr lang="en-US" sz="2600" b="1" dirty="0">
              <a:solidFill>
                <a:srgbClr val="FF0000"/>
              </a:solidFill>
              <a:latin typeface="Bahnschrift" panose="020B0502040204020203" pitchFamily="34" charset="0"/>
            </a:endParaRPr>
          </a:p>
          <a:p>
            <a:pPr marL="0" indent="0">
              <a:lnSpc>
                <a:spcPct val="110000"/>
              </a:lnSpc>
              <a:spcBef>
                <a:spcPts val="0"/>
              </a:spcBef>
              <a:buNone/>
            </a:pPr>
            <a:r>
              <a:rPr lang="cs-CZ" sz="2400" dirty="0" err="1">
                <a:latin typeface="Bahnschrift" panose="020B0502040204020203" pitchFamily="34" charset="0"/>
              </a:rPr>
              <a:t>Eradikační</a:t>
            </a:r>
            <a:r>
              <a:rPr lang="cs-CZ" sz="2400" dirty="0">
                <a:latin typeface="Bahnschrift" panose="020B0502040204020203" pitchFamily="34" charset="0"/>
              </a:rPr>
              <a:t> práh početnosti komárů, zpočátku jako vysvětlení (ne)úspěchů </a:t>
            </a:r>
            <a:r>
              <a:rPr lang="cs-CZ" sz="2400" dirty="0" err="1">
                <a:latin typeface="Bahnschrift" panose="020B0502040204020203" pitchFamily="34" charset="0"/>
              </a:rPr>
              <a:t>eradikačních</a:t>
            </a:r>
            <a:r>
              <a:rPr lang="cs-CZ" sz="2400" dirty="0">
                <a:latin typeface="Bahnschrift" panose="020B0502040204020203" pitchFamily="34" charset="0"/>
              </a:rPr>
              <a:t> kampaní, později základ pro mnoho úspěšných </a:t>
            </a:r>
            <a:r>
              <a:rPr lang="cs-CZ" sz="2400" dirty="0" err="1">
                <a:latin typeface="Bahnschrift" panose="020B0502040204020203" pitchFamily="34" charset="0"/>
              </a:rPr>
              <a:t>eradikačních</a:t>
            </a:r>
            <a:r>
              <a:rPr lang="cs-CZ" sz="2400" dirty="0">
                <a:latin typeface="Bahnschrift" panose="020B0502040204020203" pitchFamily="34" charset="0"/>
              </a:rPr>
              <a:t> kampaní řízených WHO</a:t>
            </a:r>
          </a:p>
          <a:p>
            <a:pPr marL="0" indent="0">
              <a:buNone/>
            </a:pPr>
            <a:endParaRPr lang="cs-CZ" dirty="0">
              <a:latin typeface="Bahnschrift" panose="020B0502040204020203" pitchFamily="34" charset="0"/>
            </a:endParaRPr>
          </a:p>
        </p:txBody>
      </p:sp>
      <p:pic>
        <p:nvPicPr>
          <p:cNvPr id="5" name="Obrázek 4">
            <a:extLst>
              <a:ext uri="{FF2B5EF4-FFF2-40B4-BE49-F238E27FC236}">
                <a16:creationId xmlns:a16="http://schemas.microsoft.com/office/drawing/2014/main" id="{9FCA6C11-B0BA-4D22-95E6-B0574CCF44CF}"/>
              </a:ext>
            </a:extLst>
          </p:cNvPr>
          <p:cNvPicPr>
            <a:picLocks noChangeAspect="1"/>
          </p:cNvPicPr>
          <p:nvPr/>
        </p:nvPicPr>
        <p:blipFill>
          <a:blip r:embed="rId2"/>
          <a:stretch>
            <a:fillRect/>
          </a:stretch>
        </p:blipFill>
        <p:spPr>
          <a:xfrm>
            <a:off x="6172198" y="3189974"/>
            <a:ext cx="3348593" cy="3057203"/>
          </a:xfrm>
          <a:prstGeom prst="rect">
            <a:avLst/>
          </a:prstGeom>
        </p:spPr>
      </p:pic>
      <p:sp>
        <p:nvSpPr>
          <p:cNvPr id="8" name="TextovéPole 7">
            <a:extLst>
              <a:ext uri="{FF2B5EF4-FFF2-40B4-BE49-F238E27FC236}">
                <a16:creationId xmlns:a16="http://schemas.microsoft.com/office/drawing/2014/main" id="{1F4101B6-8FC3-4AC4-99F1-F6956DCDDC11}"/>
              </a:ext>
            </a:extLst>
          </p:cNvPr>
          <p:cNvSpPr txBox="1"/>
          <p:nvPr/>
        </p:nvSpPr>
        <p:spPr>
          <a:xfrm>
            <a:off x="5870358" y="621152"/>
            <a:ext cx="4927078" cy="2154436"/>
          </a:xfrm>
          <a:prstGeom prst="rect">
            <a:avLst/>
          </a:prstGeom>
          <a:noFill/>
        </p:spPr>
        <p:txBody>
          <a:bodyPr wrap="square">
            <a:spAutoFit/>
          </a:bodyPr>
          <a:lstStyle/>
          <a:p>
            <a:r>
              <a:rPr lang="cs-CZ" sz="2400" b="1" dirty="0">
                <a:solidFill>
                  <a:srgbClr val="FF0000"/>
                </a:solidFill>
                <a:latin typeface="Bahnschrift" panose="020B0502040204020203" pitchFamily="34" charset="0"/>
              </a:rPr>
              <a:t>Zarděnky</a:t>
            </a:r>
            <a:endParaRPr lang="en-US" sz="2400" b="1" dirty="0">
              <a:solidFill>
                <a:srgbClr val="FF0000"/>
              </a:solidFill>
              <a:latin typeface="Bahnschrift" panose="020B0502040204020203" pitchFamily="34" charset="0"/>
            </a:endParaRPr>
          </a:p>
          <a:p>
            <a:r>
              <a:rPr lang="cs-CZ" sz="2200" dirty="0">
                <a:latin typeface="Bahnschrift" panose="020B0502040204020203" pitchFamily="34" charset="0"/>
              </a:rPr>
              <a:t>Vakcinace</a:t>
            </a:r>
            <a:r>
              <a:rPr lang="en-US" sz="2200" dirty="0">
                <a:latin typeface="Bahnschrift" panose="020B0502040204020203" pitchFamily="34" charset="0"/>
              </a:rPr>
              <a:t>:</a:t>
            </a:r>
            <a:r>
              <a:rPr lang="cs-CZ" sz="2200" dirty="0">
                <a:latin typeface="Bahnschrift" panose="020B0502040204020203" pitchFamily="34" charset="0"/>
              </a:rPr>
              <a:t> zvyšování středního věku infekce, pokud v těhotenství tak možné problémy plodu, modely ke stanovení hranice, kdy tento věk bude u neočkovaných za hranicí mateřství</a:t>
            </a:r>
          </a:p>
        </p:txBody>
      </p:sp>
      <p:sp>
        <p:nvSpPr>
          <p:cNvPr id="11" name="TextovéPole 10">
            <a:extLst>
              <a:ext uri="{FF2B5EF4-FFF2-40B4-BE49-F238E27FC236}">
                <a16:creationId xmlns:a16="http://schemas.microsoft.com/office/drawing/2014/main" id="{F3683CC4-B866-478B-9A09-96B9ECB36B2D}"/>
              </a:ext>
            </a:extLst>
          </p:cNvPr>
          <p:cNvSpPr txBox="1"/>
          <p:nvPr/>
        </p:nvSpPr>
        <p:spPr>
          <a:xfrm>
            <a:off x="9520791" y="5508513"/>
            <a:ext cx="2933655" cy="738664"/>
          </a:xfrm>
          <a:prstGeom prst="rect">
            <a:avLst/>
          </a:prstGeom>
          <a:noFill/>
        </p:spPr>
        <p:txBody>
          <a:bodyPr wrap="square" rtlCol="0">
            <a:spAutoFit/>
          </a:bodyPr>
          <a:lstStyle/>
          <a:p>
            <a:r>
              <a:rPr lang="cs-CZ" sz="1400" dirty="0">
                <a:latin typeface="Bahnschrift" panose="020B0502040204020203" pitchFamily="34" charset="0"/>
              </a:rPr>
              <a:t>Nelson </a:t>
            </a:r>
            <a:r>
              <a:rPr lang="en-US" sz="1400" dirty="0">
                <a:latin typeface="Bahnschrift" panose="020B0502040204020203" pitchFamily="34" charset="0"/>
              </a:rPr>
              <a:t>&amp; Williams (2014) </a:t>
            </a:r>
            <a:endParaRPr lang="cs-CZ" sz="1400" dirty="0">
              <a:latin typeface="Bahnschrift" panose="020B0502040204020203" pitchFamily="34" charset="0"/>
            </a:endParaRPr>
          </a:p>
          <a:p>
            <a:r>
              <a:rPr lang="en-US" sz="1400" dirty="0">
                <a:latin typeface="Bahnschrift" panose="020B0502040204020203" pitchFamily="34" charset="0"/>
              </a:rPr>
              <a:t>Infectious Disease </a:t>
            </a:r>
            <a:endParaRPr lang="cs-CZ" sz="1400" dirty="0">
              <a:latin typeface="Bahnschrift" panose="020B0502040204020203" pitchFamily="34" charset="0"/>
            </a:endParaRPr>
          </a:p>
          <a:p>
            <a:r>
              <a:rPr lang="en-US" sz="1400" dirty="0">
                <a:latin typeface="Bahnschrift" panose="020B0502040204020203" pitchFamily="34" charset="0"/>
              </a:rPr>
              <a:t>Epidemiology</a:t>
            </a:r>
            <a:endParaRPr lang="cs-CZ" sz="1400" dirty="0">
              <a:latin typeface="Bahnschrift" panose="020B0502040204020203" pitchFamily="34" charset="0"/>
            </a:endParaRPr>
          </a:p>
        </p:txBody>
      </p:sp>
      <p:pic>
        <p:nvPicPr>
          <p:cNvPr id="13" name="Obrázek 12">
            <a:extLst>
              <a:ext uri="{FF2B5EF4-FFF2-40B4-BE49-F238E27FC236}">
                <a16:creationId xmlns:a16="http://schemas.microsoft.com/office/drawing/2014/main" id="{68C452DC-F1AB-43BF-A25B-3D01F4995860}"/>
              </a:ext>
            </a:extLst>
          </p:cNvPr>
          <p:cNvPicPr>
            <a:picLocks noChangeAspect="1"/>
          </p:cNvPicPr>
          <p:nvPr/>
        </p:nvPicPr>
        <p:blipFill>
          <a:blip r:embed="rId3"/>
          <a:stretch>
            <a:fillRect/>
          </a:stretch>
        </p:blipFill>
        <p:spPr>
          <a:xfrm>
            <a:off x="918097" y="3176880"/>
            <a:ext cx="4229100" cy="3171825"/>
          </a:xfrm>
          <a:prstGeom prst="rect">
            <a:avLst/>
          </a:prstGeom>
        </p:spPr>
      </p:pic>
      <p:sp>
        <p:nvSpPr>
          <p:cNvPr id="4" name="Ovál 3">
            <a:extLst>
              <a:ext uri="{FF2B5EF4-FFF2-40B4-BE49-F238E27FC236}">
                <a16:creationId xmlns:a16="http://schemas.microsoft.com/office/drawing/2014/main" id="{AF3A831F-1155-4916-A389-D38315B4295C}"/>
              </a:ext>
            </a:extLst>
          </p:cNvPr>
          <p:cNvSpPr/>
          <p:nvPr/>
        </p:nvSpPr>
        <p:spPr>
          <a:xfrm>
            <a:off x="8016536" y="5643337"/>
            <a:ext cx="1504255" cy="417251"/>
          </a:xfrm>
          <a:prstGeom prst="ellipse">
            <a:avLst/>
          </a:prstGeom>
          <a:noFill/>
          <a:ln w="539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458029E1-F844-46D5-A617-040B591E3EFB}"/>
              </a:ext>
            </a:extLst>
          </p:cNvPr>
          <p:cNvSpPr/>
          <p:nvPr/>
        </p:nvSpPr>
        <p:spPr>
          <a:xfrm>
            <a:off x="8021455" y="4920664"/>
            <a:ext cx="1504255" cy="417251"/>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369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0006302D-EC84-4F3C-AC97-AE6BB5D0665D}"/>
              </a:ext>
            </a:extLst>
          </p:cNvPr>
          <p:cNvPicPr>
            <a:picLocks noChangeAspect="1"/>
          </p:cNvPicPr>
          <p:nvPr/>
        </p:nvPicPr>
        <p:blipFill>
          <a:blip r:embed="rId2"/>
          <a:stretch>
            <a:fillRect/>
          </a:stretch>
        </p:blipFill>
        <p:spPr>
          <a:xfrm>
            <a:off x="930622" y="1306462"/>
            <a:ext cx="5036361" cy="3382392"/>
          </a:xfrm>
          <a:prstGeom prst="rect">
            <a:avLst/>
          </a:prstGeom>
        </p:spPr>
      </p:pic>
      <p:pic>
        <p:nvPicPr>
          <p:cNvPr id="9" name="Obrázek 8">
            <a:extLst>
              <a:ext uri="{FF2B5EF4-FFF2-40B4-BE49-F238E27FC236}">
                <a16:creationId xmlns:a16="http://schemas.microsoft.com/office/drawing/2014/main" id="{EC7341DC-5214-4784-BD9A-C0854B688ABE}"/>
              </a:ext>
            </a:extLst>
          </p:cNvPr>
          <p:cNvPicPr>
            <a:picLocks noChangeAspect="1"/>
          </p:cNvPicPr>
          <p:nvPr/>
        </p:nvPicPr>
        <p:blipFill>
          <a:blip r:embed="rId3"/>
          <a:stretch>
            <a:fillRect/>
          </a:stretch>
        </p:blipFill>
        <p:spPr>
          <a:xfrm>
            <a:off x="6162584" y="1257302"/>
            <a:ext cx="4779846" cy="3196712"/>
          </a:xfrm>
          <a:prstGeom prst="rect">
            <a:avLst/>
          </a:prstGeom>
        </p:spPr>
      </p:pic>
      <p:pic>
        <p:nvPicPr>
          <p:cNvPr id="11" name="Obrázek 10">
            <a:extLst>
              <a:ext uri="{FF2B5EF4-FFF2-40B4-BE49-F238E27FC236}">
                <a16:creationId xmlns:a16="http://schemas.microsoft.com/office/drawing/2014/main" id="{71994CD9-5354-4E32-BFDE-66775CE38487}"/>
              </a:ext>
            </a:extLst>
          </p:cNvPr>
          <p:cNvPicPr>
            <a:picLocks noChangeAspect="1"/>
          </p:cNvPicPr>
          <p:nvPr/>
        </p:nvPicPr>
        <p:blipFill>
          <a:blip r:embed="rId4"/>
          <a:stretch>
            <a:fillRect/>
          </a:stretch>
        </p:blipFill>
        <p:spPr>
          <a:xfrm>
            <a:off x="1474583" y="4754105"/>
            <a:ext cx="9242834" cy="1385904"/>
          </a:xfrm>
          <a:prstGeom prst="rect">
            <a:avLst/>
          </a:prstGeom>
        </p:spPr>
      </p:pic>
      <p:sp>
        <p:nvSpPr>
          <p:cNvPr id="2" name="TextovéPole 1">
            <a:extLst>
              <a:ext uri="{FF2B5EF4-FFF2-40B4-BE49-F238E27FC236}">
                <a16:creationId xmlns:a16="http://schemas.microsoft.com/office/drawing/2014/main" id="{5B46B4BD-72ED-4E1C-8FFD-FCD626DCD3F0}"/>
              </a:ext>
            </a:extLst>
          </p:cNvPr>
          <p:cNvSpPr txBox="1"/>
          <p:nvPr/>
        </p:nvSpPr>
        <p:spPr>
          <a:xfrm flipH="1">
            <a:off x="6438378" y="6371300"/>
            <a:ext cx="5596310" cy="369332"/>
          </a:xfrm>
          <a:prstGeom prst="rect">
            <a:avLst/>
          </a:prstGeom>
          <a:noFill/>
        </p:spPr>
        <p:txBody>
          <a:bodyPr wrap="square" rtlCol="0">
            <a:spAutoFit/>
          </a:bodyPr>
          <a:lstStyle/>
          <a:p>
            <a:r>
              <a:rPr lang="cs-CZ" dirty="0" err="1">
                <a:latin typeface="Bahnschrift" panose="020B0502040204020203" pitchFamily="34" charset="0"/>
              </a:rPr>
              <a:t>Zhao</a:t>
            </a:r>
            <a:r>
              <a:rPr lang="cs-CZ" dirty="0">
                <a:latin typeface="Bahnschrift" panose="020B0502040204020203" pitchFamily="34" charset="0"/>
              </a:rPr>
              <a:t> et al. (2018) PLOS </a:t>
            </a:r>
            <a:r>
              <a:rPr lang="cs-CZ" dirty="0" err="1">
                <a:latin typeface="Bahnschrift" panose="020B0502040204020203" pitchFamily="34" charset="0"/>
              </a:rPr>
              <a:t>Neglected</a:t>
            </a:r>
            <a:r>
              <a:rPr lang="cs-CZ" dirty="0">
                <a:latin typeface="Bahnschrift" panose="020B0502040204020203" pitchFamily="34" charset="0"/>
              </a:rPr>
              <a:t> </a:t>
            </a:r>
            <a:r>
              <a:rPr lang="cs-CZ" dirty="0" err="1">
                <a:latin typeface="Bahnschrift" panose="020B0502040204020203" pitchFamily="34" charset="0"/>
              </a:rPr>
              <a:t>Tropical</a:t>
            </a:r>
            <a:r>
              <a:rPr lang="cs-CZ" dirty="0">
                <a:latin typeface="Bahnschrift" panose="020B0502040204020203" pitchFamily="34" charset="0"/>
              </a:rPr>
              <a:t> </a:t>
            </a:r>
            <a:r>
              <a:rPr lang="cs-CZ" dirty="0" err="1">
                <a:latin typeface="Bahnschrift" panose="020B0502040204020203" pitchFamily="34" charset="0"/>
              </a:rPr>
              <a:t>Disease</a:t>
            </a:r>
            <a:r>
              <a:rPr lang="en-US" dirty="0">
                <a:latin typeface="Bahnschrift" panose="020B0502040204020203" pitchFamily="34" charset="0"/>
              </a:rPr>
              <a:t>s</a:t>
            </a:r>
            <a:endParaRPr lang="cs-CZ" dirty="0">
              <a:latin typeface="Bahnschrift" panose="020B0502040204020203" pitchFamily="34" charset="0"/>
            </a:endParaRPr>
          </a:p>
        </p:txBody>
      </p:sp>
      <p:sp>
        <p:nvSpPr>
          <p:cNvPr id="3" name="TextovéPole 2">
            <a:extLst>
              <a:ext uri="{FF2B5EF4-FFF2-40B4-BE49-F238E27FC236}">
                <a16:creationId xmlns:a16="http://schemas.microsoft.com/office/drawing/2014/main" id="{099FFBE6-F583-45F5-9A22-1406633BDBBE}"/>
              </a:ext>
            </a:extLst>
          </p:cNvPr>
          <p:cNvSpPr txBox="1"/>
          <p:nvPr/>
        </p:nvSpPr>
        <p:spPr>
          <a:xfrm flipH="1">
            <a:off x="930620" y="571641"/>
            <a:ext cx="7520921" cy="584775"/>
          </a:xfrm>
          <a:prstGeom prst="rect">
            <a:avLst/>
          </a:prstGeom>
          <a:noFill/>
        </p:spPr>
        <p:txBody>
          <a:bodyPr wrap="square" rtlCol="0">
            <a:spAutoFit/>
          </a:bodyPr>
          <a:lstStyle/>
          <a:p>
            <a:r>
              <a:rPr lang="cs-CZ" sz="3200" dirty="0">
                <a:latin typeface="Bahnschrift" panose="020B0502040204020203" pitchFamily="34" charset="0"/>
              </a:rPr>
              <a:t>Žlutá zimnice</a:t>
            </a:r>
            <a:r>
              <a:rPr lang="en-US" sz="3200" dirty="0">
                <a:latin typeface="Bahnschrift" panose="020B0502040204020203" pitchFamily="34" charset="0"/>
              </a:rPr>
              <a:t> (Luanda, Angola, 2016)</a:t>
            </a:r>
            <a:endParaRPr lang="cs-CZ" sz="3200" dirty="0">
              <a:latin typeface="Bahnschrift" panose="020B0502040204020203" pitchFamily="34" charset="0"/>
            </a:endParaRPr>
          </a:p>
        </p:txBody>
      </p:sp>
      <p:sp>
        <p:nvSpPr>
          <p:cNvPr id="4" name="TextovéPole 3">
            <a:extLst>
              <a:ext uri="{FF2B5EF4-FFF2-40B4-BE49-F238E27FC236}">
                <a16:creationId xmlns:a16="http://schemas.microsoft.com/office/drawing/2014/main" id="{593B5E56-091C-44D4-BA5B-1D56B833AA62}"/>
              </a:ext>
            </a:extLst>
          </p:cNvPr>
          <p:cNvSpPr txBox="1"/>
          <p:nvPr/>
        </p:nvSpPr>
        <p:spPr>
          <a:xfrm>
            <a:off x="7821038" y="5780405"/>
            <a:ext cx="2762656" cy="369332"/>
          </a:xfrm>
          <a:prstGeom prst="rect">
            <a:avLst/>
          </a:prstGeom>
          <a:solidFill>
            <a:schemeClr val="bg1"/>
          </a:solidFill>
        </p:spPr>
        <p:txBody>
          <a:bodyPr wrap="square" rtlCol="0">
            <a:spAutoFit/>
          </a:bodyPr>
          <a:lstStyle/>
          <a:p>
            <a:endParaRPr lang="cs-CZ" dirty="0"/>
          </a:p>
        </p:txBody>
      </p:sp>
    </p:spTree>
    <p:extLst>
      <p:ext uri="{BB962C8B-B14F-4D97-AF65-F5344CB8AC3E}">
        <p14:creationId xmlns:p14="http://schemas.microsoft.com/office/powerpoint/2010/main" val="4254819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B46B4BD-72ED-4E1C-8FFD-FCD626DCD3F0}"/>
              </a:ext>
            </a:extLst>
          </p:cNvPr>
          <p:cNvSpPr txBox="1"/>
          <p:nvPr/>
        </p:nvSpPr>
        <p:spPr>
          <a:xfrm flipH="1">
            <a:off x="8591296" y="6363916"/>
            <a:ext cx="3370640" cy="369332"/>
          </a:xfrm>
          <a:prstGeom prst="rect">
            <a:avLst/>
          </a:prstGeom>
          <a:noFill/>
        </p:spPr>
        <p:txBody>
          <a:bodyPr wrap="square" rtlCol="0">
            <a:spAutoFit/>
          </a:bodyPr>
          <a:lstStyle/>
          <a:p>
            <a:r>
              <a:rPr lang="cs-CZ" dirty="0" err="1">
                <a:latin typeface="Bahnschrift" panose="020B0502040204020203" pitchFamily="34" charset="0"/>
              </a:rPr>
              <a:t>Kucharski</a:t>
            </a:r>
            <a:r>
              <a:rPr lang="cs-CZ" dirty="0">
                <a:latin typeface="Bahnschrift" panose="020B0502040204020203" pitchFamily="34" charset="0"/>
              </a:rPr>
              <a:t> et al. (2015) PNAS</a:t>
            </a:r>
          </a:p>
        </p:txBody>
      </p:sp>
      <p:sp>
        <p:nvSpPr>
          <p:cNvPr id="3" name="TextovéPole 2">
            <a:extLst>
              <a:ext uri="{FF2B5EF4-FFF2-40B4-BE49-F238E27FC236}">
                <a16:creationId xmlns:a16="http://schemas.microsoft.com/office/drawing/2014/main" id="{099FFBE6-F583-45F5-9A22-1406633BDBBE}"/>
              </a:ext>
            </a:extLst>
          </p:cNvPr>
          <p:cNvSpPr txBox="1"/>
          <p:nvPr/>
        </p:nvSpPr>
        <p:spPr>
          <a:xfrm flipH="1">
            <a:off x="579638" y="554891"/>
            <a:ext cx="7520921" cy="584775"/>
          </a:xfrm>
          <a:prstGeom prst="rect">
            <a:avLst/>
          </a:prstGeom>
          <a:noFill/>
        </p:spPr>
        <p:txBody>
          <a:bodyPr wrap="square" rtlCol="0">
            <a:spAutoFit/>
          </a:bodyPr>
          <a:lstStyle/>
          <a:p>
            <a:r>
              <a:rPr lang="cs-CZ" sz="3200" dirty="0">
                <a:latin typeface="Bahnschrift" panose="020B0502040204020203" pitchFamily="34" charset="0"/>
              </a:rPr>
              <a:t>Ebola </a:t>
            </a:r>
            <a:r>
              <a:rPr lang="en-US" sz="3200" dirty="0">
                <a:latin typeface="Bahnschrift" panose="020B0502040204020203" pitchFamily="34" charset="0"/>
              </a:rPr>
              <a:t>(</a:t>
            </a:r>
            <a:r>
              <a:rPr lang="cs-CZ" sz="3200" dirty="0">
                <a:latin typeface="Bahnschrift" panose="020B0502040204020203" pitchFamily="34" charset="0"/>
              </a:rPr>
              <a:t>Sierra </a:t>
            </a:r>
            <a:r>
              <a:rPr lang="en-US" sz="3200" dirty="0">
                <a:latin typeface="Bahnschrift" panose="020B0502040204020203" pitchFamily="34" charset="0"/>
              </a:rPr>
              <a:t>L</a:t>
            </a:r>
            <a:r>
              <a:rPr lang="cs-CZ" sz="3200" dirty="0">
                <a:latin typeface="Bahnschrift" panose="020B0502040204020203" pitchFamily="34" charset="0"/>
              </a:rPr>
              <a:t>eone</a:t>
            </a:r>
            <a:r>
              <a:rPr lang="en-US" sz="3200" dirty="0">
                <a:latin typeface="Bahnschrift" panose="020B0502040204020203" pitchFamily="34" charset="0"/>
              </a:rPr>
              <a:t>, 201</a:t>
            </a:r>
            <a:r>
              <a:rPr lang="cs-CZ" sz="3200" dirty="0">
                <a:latin typeface="Bahnschrift" panose="020B0502040204020203" pitchFamily="34" charset="0"/>
              </a:rPr>
              <a:t>4-2015</a:t>
            </a:r>
            <a:r>
              <a:rPr lang="en-US" sz="3200" dirty="0">
                <a:latin typeface="Bahnschrift" panose="020B0502040204020203" pitchFamily="34" charset="0"/>
              </a:rPr>
              <a:t>)</a:t>
            </a:r>
            <a:endParaRPr lang="cs-CZ" sz="3200" dirty="0">
              <a:latin typeface="Bahnschrift" panose="020B0502040204020203" pitchFamily="34" charset="0"/>
            </a:endParaRPr>
          </a:p>
        </p:txBody>
      </p:sp>
      <p:sp>
        <p:nvSpPr>
          <p:cNvPr id="4" name="TextovéPole 3">
            <a:extLst>
              <a:ext uri="{FF2B5EF4-FFF2-40B4-BE49-F238E27FC236}">
                <a16:creationId xmlns:a16="http://schemas.microsoft.com/office/drawing/2014/main" id="{593B5E56-091C-44D4-BA5B-1D56B833AA62}"/>
              </a:ext>
            </a:extLst>
          </p:cNvPr>
          <p:cNvSpPr txBox="1"/>
          <p:nvPr/>
        </p:nvSpPr>
        <p:spPr>
          <a:xfrm>
            <a:off x="7821038" y="5780405"/>
            <a:ext cx="2762656" cy="369332"/>
          </a:xfrm>
          <a:prstGeom prst="rect">
            <a:avLst/>
          </a:prstGeom>
          <a:solidFill>
            <a:schemeClr val="bg1"/>
          </a:solidFill>
        </p:spPr>
        <p:txBody>
          <a:bodyPr wrap="square" rtlCol="0">
            <a:spAutoFit/>
          </a:bodyPr>
          <a:lstStyle/>
          <a:p>
            <a:endParaRPr lang="cs-CZ" dirty="0"/>
          </a:p>
        </p:txBody>
      </p:sp>
      <p:pic>
        <p:nvPicPr>
          <p:cNvPr id="6" name="Obrázek 5">
            <a:extLst>
              <a:ext uri="{FF2B5EF4-FFF2-40B4-BE49-F238E27FC236}">
                <a16:creationId xmlns:a16="http://schemas.microsoft.com/office/drawing/2014/main" id="{AB294769-4E19-48B2-A5F4-A43FF46E7821}"/>
              </a:ext>
            </a:extLst>
          </p:cNvPr>
          <p:cNvPicPr>
            <a:picLocks noChangeAspect="1"/>
          </p:cNvPicPr>
          <p:nvPr/>
        </p:nvPicPr>
        <p:blipFill>
          <a:blip r:embed="rId2"/>
          <a:stretch>
            <a:fillRect/>
          </a:stretch>
        </p:blipFill>
        <p:spPr>
          <a:xfrm>
            <a:off x="6751761" y="554891"/>
            <a:ext cx="5210175" cy="2924175"/>
          </a:xfrm>
          <a:prstGeom prst="rect">
            <a:avLst/>
          </a:prstGeom>
        </p:spPr>
      </p:pic>
      <p:pic>
        <p:nvPicPr>
          <p:cNvPr id="13" name="Obrázek 12">
            <a:extLst>
              <a:ext uri="{FF2B5EF4-FFF2-40B4-BE49-F238E27FC236}">
                <a16:creationId xmlns:a16="http://schemas.microsoft.com/office/drawing/2014/main" id="{AC94390F-3E3B-4F48-929F-53D8AB7EE24E}"/>
              </a:ext>
            </a:extLst>
          </p:cNvPr>
          <p:cNvPicPr>
            <a:picLocks noChangeAspect="1"/>
          </p:cNvPicPr>
          <p:nvPr/>
        </p:nvPicPr>
        <p:blipFill>
          <a:blip r:embed="rId3"/>
          <a:stretch>
            <a:fillRect/>
          </a:stretch>
        </p:blipFill>
        <p:spPr>
          <a:xfrm>
            <a:off x="285750" y="1517994"/>
            <a:ext cx="6438900" cy="3004820"/>
          </a:xfrm>
          <a:prstGeom prst="rect">
            <a:avLst/>
          </a:prstGeom>
        </p:spPr>
      </p:pic>
      <p:pic>
        <p:nvPicPr>
          <p:cNvPr id="15" name="Obrázek 14">
            <a:extLst>
              <a:ext uri="{FF2B5EF4-FFF2-40B4-BE49-F238E27FC236}">
                <a16:creationId xmlns:a16="http://schemas.microsoft.com/office/drawing/2014/main" id="{96AB6978-F1B8-45E0-9A90-4A256812BC38}"/>
              </a:ext>
            </a:extLst>
          </p:cNvPr>
          <p:cNvPicPr>
            <a:picLocks noChangeAspect="1"/>
          </p:cNvPicPr>
          <p:nvPr/>
        </p:nvPicPr>
        <p:blipFill>
          <a:blip r:embed="rId4"/>
          <a:stretch>
            <a:fillRect/>
          </a:stretch>
        </p:blipFill>
        <p:spPr>
          <a:xfrm>
            <a:off x="431532" y="4695374"/>
            <a:ext cx="6371826" cy="1085031"/>
          </a:xfrm>
          <a:prstGeom prst="rect">
            <a:avLst/>
          </a:prstGeom>
        </p:spPr>
      </p:pic>
      <p:sp>
        <p:nvSpPr>
          <p:cNvPr id="16" name="TextovéPole 15">
            <a:extLst>
              <a:ext uri="{FF2B5EF4-FFF2-40B4-BE49-F238E27FC236}">
                <a16:creationId xmlns:a16="http://schemas.microsoft.com/office/drawing/2014/main" id="{1C3F38B1-32AA-4E0E-8766-7CA977E23FB0}"/>
              </a:ext>
            </a:extLst>
          </p:cNvPr>
          <p:cNvSpPr txBox="1"/>
          <p:nvPr/>
        </p:nvSpPr>
        <p:spPr>
          <a:xfrm>
            <a:off x="7212589" y="3656747"/>
            <a:ext cx="4443701" cy="2308324"/>
          </a:xfrm>
          <a:prstGeom prst="rect">
            <a:avLst/>
          </a:prstGeom>
          <a:noFill/>
        </p:spPr>
        <p:txBody>
          <a:bodyPr wrap="square" rtlCol="0">
            <a:spAutoFit/>
          </a:bodyPr>
          <a:lstStyle/>
          <a:p>
            <a:pPr algn="l"/>
            <a:r>
              <a:rPr lang="cs-CZ" sz="2400" b="0" i="0" u="none" strike="noStrike" baseline="0" dirty="0">
                <a:latin typeface="Bahnschrift" panose="020B0502040204020203" pitchFamily="34" charset="0"/>
              </a:rPr>
              <a:t>„</a:t>
            </a:r>
            <a:r>
              <a:rPr lang="cs-CZ" sz="2400" b="0" i="0" u="none" strike="noStrike" baseline="0" dirty="0" err="1">
                <a:latin typeface="Bahnschrift" panose="020B0502040204020203" pitchFamily="34" charset="0"/>
              </a:rPr>
              <a:t>Across</a:t>
            </a:r>
            <a:r>
              <a:rPr lang="cs-CZ" sz="2400" b="0" i="0" u="none" strike="noStrike" baseline="0" dirty="0">
                <a:latin typeface="Bahnschrift" panose="020B0502040204020203" pitchFamily="34" charset="0"/>
              </a:rPr>
              <a:t> </a:t>
            </a:r>
            <a:r>
              <a:rPr lang="cs-CZ" sz="2400" b="0" i="0" u="none" strike="noStrike" baseline="0" dirty="0" err="1">
                <a:latin typeface="Bahnschrift" panose="020B0502040204020203" pitchFamily="34" charset="0"/>
              </a:rPr>
              <a:t>all</a:t>
            </a:r>
            <a:r>
              <a:rPr lang="cs-CZ" sz="2400" b="0" i="0" u="none" strike="noStrike" baseline="0" dirty="0">
                <a:latin typeface="Bahnschrift" panose="020B0502040204020203" pitchFamily="34" charset="0"/>
              </a:rPr>
              <a:t> 12 </a:t>
            </a:r>
            <a:r>
              <a:rPr lang="en-US" sz="2400" b="0" i="0" u="none" strike="noStrike" baseline="0" dirty="0">
                <a:latin typeface="Bahnschrift" panose="020B0502040204020203" pitchFamily="34" charset="0"/>
              </a:rPr>
              <a:t>districts, we estimated that 56,600 (95% CI: 48,300–84,500) cases</a:t>
            </a:r>
            <a:r>
              <a:rPr lang="cs-CZ" sz="2400" b="0" i="0" u="none" strike="noStrike" baseline="0" dirty="0">
                <a:latin typeface="Bahnschrift" panose="020B0502040204020203" pitchFamily="34" charset="0"/>
              </a:rPr>
              <a:t> </a:t>
            </a:r>
            <a:r>
              <a:rPr lang="en-US" sz="2400" b="0" i="0" u="none" strike="noStrike" baseline="0" dirty="0">
                <a:latin typeface="Bahnschrift" panose="020B0502040204020203" pitchFamily="34" charset="0"/>
              </a:rPr>
              <a:t>were averted in total between June 2014 and February 2015 as a</a:t>
            </a:r>
            <a:r>
              <a:rPr lang="cs-CZ" sz="2400" b="0" i="0" u="none" strike="noStrike" baseline="0" dirty="0">
                <a:latin typeface="Bahnschrift" panose="020B0502040204020203" pitchFamily="34" charset="0"/>
              </a:rPr>
              <a:t> </a:t>
            </a:r>
            <a:r>
              <a:rPr lang="cs-CZ" sz="2400" b="0" i="0" u="none" strike="noStrike" baseline="0" dirty="0" err="1">
                <a:latin typeface="Bahnschrift" panose="020B0502040204020203" pitchFamily="34" charset="0"/>
              </a:rPr>
              <a:t>result</a:t>
            </a:r>
            <a:r>
              <a:rPr lang="cs-CZ" sz="2400" b="0" i="0" u="none" strike="noStrike" baseline="0" dirty="0">
                <a:latin typeface="Bahnschrift" panose="020B0502040204020203" pitchFamily="34" charset="0"/>
              </a:rPr>
              <a:t> </a:t>
            </a:r>
            <a:r>
              <a:rPr lang="cs-CZ" sz="2400" b="0" i="0" u="none" strike="noStrike" baseline="0" dirty="0" err="1">
                <a:latin typeface="Bahnschrift" panose="020B0502040204020203" pitchFamily="34" charset="0"/>
              </a:rPr>
              <a:t>of</a:t>
            </a:r>
            <a:r>
              <a:rPr lang="cs-CZ" sz="2400" b="0" i="0" u="none" strike="noStrike" baseline="0" dirty="0">
                <a:latin typeface="Bahnschrift" panose="020B0502040204020203" pitchFamily="34" charset="0"/>
              </a:rPr>
              <a:t> </a:t>
            </a:r>
            <a:r>
              <a:rPr lang="cs-CZ" sz="2400" b="0" i="0" u="none" strike="noStrike" baseline="0" dirty="0" err="1">
                <a:latin typeface="Bahnschrift" panose="020B0502040204020203" pitchFamily="34" charset="0"/>
              </a:rPr>
              <a:t>additional</a:t>
            </a:r>
            <a:r>
              <a:rPr lang="cs-CZ" sz="2400" b="0" i="0" u="none" strike="noStrike" baseline="0" dirty="0">
                <a:latin typeface="Bahnschrift" panose="020B0502040204020203" pitchFamily="34" charset="0"/>
              </a:rPr>
              <a:t> </a:t>
            </a:r>
            <a:r>
              <a:rPr lang="cs-CZ" sz="2400" b="0" i="0" u="none" strike="noStrike" baseline="0" dirty="0" err="1">
                <a:latin typeface="Bahnschrift" panose="020B0502040204020203" pitchFamily="34" charset="0"/>
              </a:rPr>
              <a:t>beds</a:t>
            </a:r>
            <a:r>
              <a:rPr lang="cs-CZ" sz="2400" b="0" i="0" u="none" strike="noStrike" baseline="0" dirty="0">
                <a:latin typeface="Bahnschrift" panose="020B0502040204020203" pitchFamily="34" charset="0"/>
              </a:rPr>
              <a:t>.“</a:t>
            </a:r>
            <a:endParaRPr lang="cs-CZ" sz="2400" dirty="0">
              <a:latin typeface="Bahnschrift" panose="020B0502040204020203" pitchFamily="34" charset="0"/>
            </a:endParaRPr>
          </a:p>
        </p:txBody>
      </p:sp>
    </p:spTree>
    <p:extLst>
      <p:ext uri="{BB962C8B-B14F-4D97-AF65-F5344CB8AC3E}">
        <p14:creationId xmlns:p14="http://schemas.microsoft.com/office/powerpoint/2010/main" val="219514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8EFB9-6256-4624-B635-B4C9A9213296}"/>
              </a:ext>
            </a:extLst>
          </p:cNvPr>
          <p:cNvSpPr>
            <a:spLocks noGrp="1"/>
          </p:cNvSpPr>
          <p:nvPr>
            <p:ph type="title"/>
          </p:nvPr>
        </p:nvSpPr>
        <p:spPr>
          <a:xfrm>
            <a:off x="572728" y="315965"/>
            <a:ext cx="4787520" cy="1325563"/>
          </a:xfrm>
        </p:spPr>
        <p:txBody>
          <a:bodyPr>
            <a:normAutofit/>
          </a:bodyPr>
          <a:lstStyle/>
          <a:p>
            <a:r>
              <a:rPr lang="cs-CZ" sz="3200" dirty="0">
                <a:solidFill>
                  <a:srgbClr val="FF0000"/>
                </a:solidFill>
                <a:latin typeface="Bahnschrift" panose="020B0502040204020203" pitchFamily="34" charset="0"/>
              </a:rPr>
              <a:t>Covid-19</a:t>
            </a:r>
            <a:br>
              <a:rPr lang="cs-CZ" sz="3200" dirty="0">
                <a:latin typeface="Bahnschrift" panose="020B0502040204020203" pitchFamily="34" charset="0"/>
              </a:rPr>
            </a:br>
            <a:r>
              <a:rPr lang="cs-CZ" sz="3200" dirty="0">
                <a:latin typeface="Bahnschrift" panose="020B0502040204020203" pitchFamily="34" charset="0"/>
              </a:rPr>
              <a:t>Efekt opatření</a:t>
            </a:r>
            <a:r>
              <a:rPr lang="en-US" sz="3200" dirty="0">
                <a:latin typeface="Bahnschrift" panose="020B0502040204020203" pitchFamily="34" charset="0"/>
              </a:rPr>
              <a:t>, </a:t>
            </a:r>
            <a:r>
              <a:rPr lang="en-US" sz="3200" dirty="0" err="1">
                <a:latin typeface="Bahnschrift" panose="020B0502040204020203" pitchFamily="34" charset="0"/>
              </a:rPr>
              <a:t>jaro</a:t>
            </a:r>
            <a:r>
              <a:rPr lang="en-US" sz="3200" dirty="0">
                <a:latin typeface="Bahnschrift" panose="020B0502040204020203" pitchFamily="34" charset="0"/>
              </a:rPr>
              <a:t> 2020</a:t>
            </a:r>
            <a:endParaRPr lang="cs-CZ" sz="3200" dirty="0">
              <a:latin typeface="Bahnschrift" panose="020B0502040204020203" pitchFamily="34" charset="0"/>
            </a:endParaRPr>
          </a:p>
        </p:txBody>
      </p:sp>
      <p:pic>
        <p:nvPicPr>
          <p:cNvPr id="5" name="Obrázek 4">
            <a:extLst>
              <a:ext uri="{FF2B5EF4-FFF2-40B4-BE49-F238E27FC236}">
                <a16:creationId xmlns:a16="http://schemas.microsoft.com/office/drawing/2014/main" id="{94A61784-705D-479F-A71A-454AA10A6F8D}"/>
              </a:ext>
            </a:extLst>
          </p:cNvPr>
          <p:cNvPicPr>
            <a:picLocks noChangeAspect="1"/>
          </p:cNvPicPr>
          <p:nvPr/>
        </p:nvPicPr>
        <p:blipFill>
          <a:blip r:embed="rId2"/>
          <a:stretch>
            <a:fillRect/>
          </a:stretch>
        </p:blipFill>
        <p:spPr>
          <a:xfrm>
            <a:off x="1775995" y="1736381"/>
            <a:ext cx="4512374" cy="2826365"/>
          </a:xfrm>
          <a:prstGeom prst="rect">
            <a:avLst/>
          </a:prstGeom>
        </p:spPr>
      </p:pic>
      <p:pic>
        <p:nvPicPr>
          <p:cNvPr id="7" name="Obrázek 6">
            <a:extLst>
              <a:ext uri="{FF2B5EF4-FFF2-40B4-BE49-F238E27FC236}">
                <a16:creationId xmlns:a16="http://schemas.microsoft.com/office/drawing/2014/main" id="{F7E0D73E-3C47-45C9-9412-B3B27521CA14}"/>
              </a:ext>
            </a:extLst>
          </p:cNvPr>
          <p:cNvPicPr>
            <a:picLocks noChangeAspect="1"/>
          </p:cNvPicPr>
          <p:nvPr/>
        </p:nvPicPr>
        <p:blipFill>
          <a:blip r:embed="rId3"/>
          <a:stretch>
            <a:fillRect/>
          </a:stretch>
        </p:blipFill>
        <p:spPr>
          <a:xfrm>
            <a:off x="6581776" y="3446755"/>
            <a:ext cx="4953000" cy="3429000"/>
          </a:xfrm>
          <a:prstGeom prst="rect">
            <a:avLst/>
          </a:prstGeom>
        </p:spPr>
      </p:pic>
      <p:sp>
        <p:nvSpPr>
          <p:cNvPr id="8" name="TextovéPole 7">
            <a:extLst>
              <a:ext uri="{FF2B5EF4-FFF2-40B4-BE49-F238E27FC236}">
                <a16:creationId xmlns:a16="http://schemas.microsoft.com/office/drawing/2014/main" id="{96C11E7D-3846-4EA5-B00E-7933A0516460}"/>
              </a:ext>
            </a:extLst>
          </p:cNvPr>
          <p:cNvSpPr txBox="1"/>
          <p:nvPr/>
        </p:nvSpPr>
        <p:spPr>
          <a:xfrm>
            <a:off x="7456540" y="3682343"/>
            <a:ext cx="2959465" cy="646331"/>
          </a:xfrm>
          <a:prstGeom prst="rect">
            <a:avLst/>
          </a:prstGeom>
          <a:noFill/>
        </p:spPr>
        <p:txBody>
          <a:bodyPr wrap="none" rtlCol="0">
            <a:spAutoFit/>
          </a:bodyPr>
          <a:lstStyle/>
          <a:p>
            <a:r>
              <a:rPr lang="cs-CZ" dirty="0">
                <a:latin typeface="Bahnschrift" panose="020B0502040204020203" pitchFamily="34" charset="0"/>
              </a:rPr>
              <a:t>Redukce kontaktů o 90% </a:t>
            </a:r>
          </a:p>
          <a:p>
            <a:r>
              <a:rPr lang="cs-CZ" dirty="0">
                <a:latin typeface="Bahnschrift" panose="020B0502040204020203" pitchFamily="34" charset="0"/>
              </a:rPr>
              <a:t>(65+ let)</a:t>
            </a:r>
            <a:r>
              <a:rPr lang="en-US" dirty="0">
                <a:latin typeface="Bahnschrift" panose="020B0502040204020203" pitchFamily="34" charset="0"/>
              </a:rPr>
              <a:t>, p</a:t>
            </a:r>
            <a:r>
              <a:rPr lang="cs-CZ" dirty="0">
                <a:latin typeface="Bahnschrift" panose="020B0502040204020203" pitchFamily="34" charset="0"/>
              </a:rPr>
              <a:t>ří</a:t>
            </a:r>
            <a:r>
              <a:rPr lang="en-US" dirty="0">
                <a:latin typeface="Bahnschrift" panose="020B0502040204020203" pitchFamily="34" charset="0"/>
              </a:rPr>
              <a:t>p. </a:t>
            </a:r>
            <a:r>
              <a:rPr lang="cs-CZ" dirty="0">
                <a:latin typeface="Bahnschrift" panose="020B0502040204020203" pitchFamily="34" charset="0"/>
              </a:rPr>
              <a:t>10% (ostatní)</a:t>
            </a:r>
          </a:p>
        </p:txBody>
      </p:sp>
      <p:pic>
        <p:nvPicPr>
          <p:cNvPr id="10" name="Obrázek 9">
            <a:extLst>
              <a:ext uri="{FF2B5EF4-FFF2-40B4-BE49-F238E27FC236}">
                <a16:creationId xmlns:a16="http://schemas.microsoft.com/office/drawing/2014/main" id="{659B7540-8FEE-4C6B-8FEF-8D4339B89BD6}"/>
              </a:ext>
            </a:extLst>
          </p:cNvPr>
          <p:cNvPicPr>
            <a:picLocks noChangeAspect="1"/>
          </p:cNvPicPr>
          <p:nvPr/>
        </p:nvPicPr>
        <p:blipFill>
          <a:blip r:embed="rId4"/>
          <a:stretch>
            <a:fillRect/>
          </a:stretch>
        </p:blipFill>
        <p:spPr>
          <a:xfrm>
            <a:off x="6610351" y="217977"/>
            <a:ext cx="4768723" cy="3303891"/>
          </a:xfrm>
          <a:prstGeom prst="rect">
            <a:avLst/>
          </a:prstGeom>
        </p:spPr>
      </p:pic>
      <p:sp>
        <p:nvSpPr>
          <p:cNvPr id="11" name="TextovéPole 10">
            <a:extLst>
              <a:ext uri="{FF2B5EF4-FFF2-40B4-BE49-F238E27FC236}">
                <a16:creationId xmlns:a16="http://schemas.microsoft.com/office/drawing/2014/main" id="{09821C37-DAD6-4333-846D-0D714C694363}"/>
              </a:ext>
            </a:extLst>
          </p:cNvPr>
          <p:cNvSpPr txBox="1"/>
          <p:nvPr/>
        </p:nvSpPr>
        <p:spPr>
          <a:xfrm>
            <a:off x="7453239" y="520301"/>
            <a:ext cx="2675732" cy="646331"/>
          </a:xfrm>
          <a:prstGeom prst="rect">
            <a:avLst/>
          </a:prstGeom>
          <a:noFill/>
        </p:spPr>
        <p:txBody>
          <a:bodyPr wrap="none" rtlCol="0">
            <a:spAutoFit/>
          </a:bodyPr>
          <a:lstStyle/>
          <a:p>
            <a:r>
              <a:rPr lang="cs-CZ" dirty="0">
                <a:latin typeface="Bahnschrift" panose="020B0502040204020203" pitchFamily="34" charset="0"/>
              </a:rPr>
              <a:t>Posunutí všech opatření</a:t>
            </a:r>
          </a:p>
          <a:p>
            <a:r>
              <a:rPr lang="cs-CZ" dirty="0">
                <a:latin typeface="Bahnschrift" panose="020B0502040204020203" pitchFamily="34" charset="0"/>
              </a:rPr>
              <a:t>o 4 dny později</a:t>
            </a:r>
          </a:p>
        </p:txBody>
      </p:sp>
      <p:sp>
        <p:nvSpPr>
          <p:cNvPr id="12" name="TextovéPole 11">
            <a:extLst>
              <a:ext uri="{FF2B5EF4-FFF2-40B4-BE49-F238E27FC236}">
                <a16:creationId xmlns:a16="http://schemas.microsoft.com/office/drawing/2014/main" id="{456C9311-01DD-435E-B2F1-1EAF0FDC994B}"/>
              </a:ext>
            </a:extLst>
          </p:cNvPr>
          <p:cNvSpPr txBox="1"/>
          <p:nvPr/>
        </p:nvSpPr>
        <p:spPr>
          <a:xfrm>
            <a:off x="454783" y="6283647"/>
            <a:ext cx="6008376" cy="369332"/>
          </a:xfrm>
          <a:prstGeom prst="rect">
            <a:avLst/>
          </a:prstGeom>
          <a:noFill/>
        </p:spPr>
        <p:txBody>
          <a:bodyPr wrap="none" rtlCol="0">
            <a:spAutoFit/>
          </a:bodyPr>
          <a:lstStyle/>
          <a:p>
            <a:r>
              <a:rPr lang="cs-CZ" dirty="0">
                <a:latin typeface="Bahnschrift" panose="020B0502040204020203" pitchFamily="34" charset="0"/>
              </a:rPr>
              <a:t>Smyčka et al. (2021) </a:t>
            </a:r>
            <a:r>
              <a:rPr lang="cs-CZ" dirty="0" err="1">
                <a:latin typeface="Bahnschrift" panose="020B0502040204020203" pitchFamily="34" charset="0"/>
              </a:rPr>
              <a:t>medRxiv</a:t>
            </a:r>
            <a:r>
              <a:rPr lang="cs-CZ" dirty="0">
                <a:latin typeface="Bahnschrift" panose="020B0502040204020203" pitchFamily="34" charset="0"/>
              </a:rPr>
              <a:t>: </a:t>
            </a:r>
            <a:r>
              <a:rPr lang="cs-CZ" b="0" i="0" dirty="0">
                <a:solidFill>
                  <a:srgbClr val="333333"/>
                </a:solidFill>
                <a:effectLst/>
                <a:latin typeface="Bahnschrift" panose="020B0502040204020203" pitchFamily="34" charset="0"/>
              </a:rPr>
              <a:t>10.1101/2020.11.06.20227330</a:t>
            </a:r>
            <a:endParaRPr lang="cs-CZ" dirty="0">
              <a:latin typeface="Bahnschrift" panose="020B0502040204020203" pitchFamily="34" charset="0"/>
            </a:endParaRPr>
          </a:p>
        </p:txBody>
      </p:sp>
      <p:pic>
        <p:nvPicPr>
          <p:cNvPr id="4" name="Obrázek 3">
            <a:extLst>
              <a:ext uri="{FF2B5EF4-FFF2-40B4-BE49-F238E27FC236}">
                <a16:creationId xmlns:a16="http://schemas.microsoft.com/office/drawing/2014/main" id="{28739447-B659-4EA1-B486-AE19D25015AE}"/>
              </a:ext>
            </a:extLst>
          </p:cNvPr>
          <p:cNvPicPr>
            <a:picLocks noChangeAspect="1"/>
          </p:cNvPicPr>
          <p:nvPr/>
        </p:nvPicPr>
        <p:blipFill>
          <a:blip r:embed="rId5"/>
          <a:stretch>
            <a:fillRect/>
          </a:stretch>
        </p:blipFill>
        <p:spPr>
          <a:xfrm>
            <a:off x="454783" y="4162891"/>
            <a:ext cx="1996727" cy="1996727"/>
          </a:xfrm>
          <a:prstGeom prst="rect">
            <a:avLst/>
          </a:prstGeom>
        </p:spPr>
      </p:pic>
      <p:sp>
        <p:nvSpPr>
          <p:cNvPr id="6" name="TextovéPole 5">
            <a:extLst>
              <a:ext uri="{FF2B5EF4-FFF2-40B4-BE49-F238E27FC236}">
                <a16:creationId xmlns:a16="http://schemas.microsoft.com/office/drawing/2014/main" id="{8BB07DD3-EE14-4F32-9007-154F504417C7}"/>
              </a:ext>
            </a:extLst>
          </p:cNvPr>
          <p:cNvSpPr txBox="1"/>
          <p:nvPr/>
        </p:nvSpPr>
        <p:spPr>
          <a:xfrm>
            <a:off x="464613" y="3820842"/>
            <a:ext cx="1960793" cy="369332"/>
          </a:xfrm>
          <a:prstGeom prst="rect">
            <a:avLst/>
          </a:prstGeom>
          <a:noFill/>
        </p:spPr>
        <p:txBody>
          <a:bodyPr wrap="none" rtlCol="0">
            <a:spAutoFit/>
          </a:bodyPr>
          <a:lstStyle/>
          <a:p>
            <a:r>
              <a:rPr lang="cs-CZ" dirty="0">
                <a:latin typeface="Bahnschrift" panose="020B0502040204020203" pitchFamily="34" charset="0"/>
              </a:rPr>
              <a:t>Věková struktura</a:t>
            </a:r>
          </a:p>
        </p:txBody>
      </p:sp>
    </p:spTree>
    <p:extLst>
      <p:ext uri="{BB962C8B-B14F-4D97-AF65-F5344CB8AC3E}">
        <p14:creationId xmlns:p14="http://schemas.microsoft.com/office/powerpoint/2010/main" val="313900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FC23E7D-D24D-4252-86E9-4EB3514CB80A}"/>
              </a:ext>
            </a:extLst>
          </p:cNvPr>
          <p:cNvSpPr/>
          <p:nvPr/>
        </p:nvSpPr>
        <p:spPr>
          <a:xfrm>
            <a:off x="1166697" y="850488"/>
            <a:ext cx="2540678" cy="933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První vlna</a:t>
            </a:r>
          </a:p>
          <a:p>
            <a:pPr algn="ctr"/>
            <a:r>
              <a:rPr lang="cs-CZ" dirty="0">
                <a:latin typeface="Bahnschrift" panose="020B0502040204020203" pitchFamily="34" charset="0"/>
              </a:rPr>
              <a:t>R0, opatření</a:t>
            </a:r>
          </a:p>
        </p:txBody>
      </p:sp>
      <p:sp>
        <p:nvSpPr>
          <p:cNvPr id="5" name="Obdélník 4">
            <a:extLst>
              <a:ext uri="{FF2B5EF4-FFF2-40B4-BE49-F238E27FC236}">
                <a16:creationId xmlns:a16="http://schemas.microsoft.com/office/drawing/2014/main" id="{9551AC49-41DA-4AC5-BA14-1DC624F56F73}"/>
              </a:ext>
            </a:extLst>
          </p:cNvPr>
          <p:cNvSpPr/>
          <p:nvPr/>
        </p:nvSpPr>
        <p:spPr>
          <a:xfrm>
            <a:off x="2872689" y="1943921"/>
            <a:ext cx="2540678" cy="933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Nemocnice</a:t>
            </a:r>
          </a:p>
          <a:p>
            <a:pPr algn="ctr"/>
            <a:r>
              <a:rPr lang="cs-CZ" dirty="0">
                <a:latin typeface="Bahnschrift" panose="020B0502040204020203" pitchFamily="34" charset="0"/>
              </a:rPr>
              <a:t>Zahlcení systému?</a:t>
            </a:r>
          </a:p>
        </p:txBody>
      </p:sp>
      <p:sp>
        <p:nvSpPr>
          <p:cNvPr id="6" name="Obdélník 5">
            <a:extLst>
              <a:ext uri="{FF2B5EF4-FFF2-40B4-BE49-F238E27FC236}">
                <a16:creationId xmlns:a16="http://schemas.microsoft.com/office/drawing/2014/main" id="{F2072B20-30BA-4A2F-9CDA-0FCB06C70EFC}"/>
              </a:ext>
            </a:extLst>
          </p:cNvPr>
          <p:cNvSpPr/>
          <p:nvPr/>
        </p:nvSpPr>
        <p:spPr>
          <a:xfrm>
            <a:off x="4589686" y="3037355"/>
            <a:ext cx="2540678" cy="1228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Vakcinace, Alfa</a:t>
            </a:r>
          </a:p>
          <a:p>
            <a:pPr algn="ctr"/>
            <a:r>
              <a:rPr lang="cs-CZ" dirty="0">
                <a:latin typeface="Bahnschrift" panose="020B0502040204020203" pitchFamily="34" charset="0"/>
              </a:rPr>
              <a:t>Prioritizace</a:t>
            </a:r>
          </a:p>
          <a:p>
            <a:pPr algn="ctr"/>
            <a:r>
              <a:rPr lang="cs-CZ" dirty="0">
                <a:latin typeface="Bahnschrift" panose="020B0502040204020203" pitchFamily="34" charset="0"/>
              </a:rPr>
              <a:t>Odklad druhé dávky</a:t>
            </a:r>
          </a:p>
        </p:txBody>
      </p:sp>
      <p:sp>
        <p:nvSpPr>
          <p:cNvPr id="7" name="Obdélník 6">
            <a:extLst>
              <a:ext uri="{FF2B5EF4-FFF2-40B4-BE49-F238E27FC236}">
                <a16:creationId xmlns:a16="http://schemas.microsoft.com/office/drawing/2014/main" id="{E773A364-C127-4081-BB5D-8E74F0254F84}"/>
              </a:ext>
            </a:extLst>
          </p:cNvPr>
          <p:cNvSpPr/>
          <p:nvPr/>
        </p:nvSpPr>
        <p:spPr>
          <a:xfrm>
            <a:off x="6372804" y="4425878"/>
            <a:ext cx="2334827" cy="1012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Školy, vyvanutí, Delta a Omikron</a:t>
            </a:r>
          </a:p>
        </p:txBody>
      </p:sp>
      <p:cxnSp>
        <p:nvCxnSpPr>
          <p:cNvPr id="9" name="Spojnice: pravoúhlá 8">
            <a:extLst>
              <a:ext uri="{FF2B5EF4-FFF2-40B4-BE49-F238E27FC236}">
                <a16:creationId xmlns:a16="http://schemas.microsoft.com/office/drawing/2014/main" id="{6EEBBAF8-8589-4F76-BDFD-8BC3BC13094C}"/>
              </a:ext>
            </a:extLst>
          </p:cNvPr>
          <p:cNvCxnSpPr>
            <a:cxnSpLocks/>
            <a:stCxn id="4" idx="3"/>
            <a:endCxn id="5" idx="0"/>
          </p:cNvCxnSpPr>
          <p:nvPr/>
        </p:nvCxnSpPr>
        <p:spPr>
          <a:xfrm>
            <a:off x="3707375" y="1317306"/>
            <a:ext cx="435653" cy="62661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pojnice: pravoúhlá 10">
            <a:extLst>
              <a:ext uri="{FF2B5EF4-FFF2-40B4-BE49-F238E27FC236}">
                <a16:creationId xmlns:a16="http://schemas.microsoft.com/office/drawing/2014/main" id="{5CE02BCB-37BA-4E84-BF0B-E7C60A42259A}"/>
              </a:ext>
            </a:extLst>
          </p:cNvPr>
          <p:cNvCxnSpPr>
            <a:cxnSpLocks/>
            <a:stCxn id="5" idx="3"/>
            <a:endCxn id="6" idx="0"/>
          </p:cNvCxnSpPr>
          <p:nvPr/>
        </p:nvCxnSpPr>
        <p:spPr>
          <a:xfrm>
            <a:off x="5413367" y="2410739"/>
            <a:ext cx="446658" cy="62661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pojnice: pravoúhlá 12">
            <a:extLst>
              <a:ext uri="{FF2B5EF4-FFF2-40B4-BE49-F238E27FC236}">
                <a16:creationId xmlns:a16="http://schemas.microsoft.com/office/drawing/2014/main" id="{D9445B29-1D65-4E03-B969-E1A8867464E6}"/>
              </a:ext>
            </a:extLst>
          </p:cNvPr>
          <p:cNvCxnSpPr>
            <a:cxnSpLocks/>
            <a:stCxn id="6" idx="3"/>
            <a:endCxn id="7" idx="0"/>
          </p:cNvCxnSpPr>
          <p:nvPr/>
        </p:nvCxnSpPr>
        <p:spPr>
          <a:xfrm>
            <a:off x="7130364" y="3651718"/>
            <a:ext cx="409854" cy="77416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bdélník 15">
            <a:extLst>
              <a:ext uri="{FF2B5EF4-FFF2-40B4-BE49-F238E27FC236}">
                <a16:creationId xmlns:a16="http://schemas.microsoft.com/office/drawing/2014/main" id="{B2CCA21E-A1A8-4140-96C8-13A771A1A1C8}"/>
              </a:ext>
            </a:extLst>
          </p:cNvPr>
          <p:cNvSpPr/>
          <p:nvPr/>
        </p:nvSpPr>
        <p:spPr>
          <a:xfrm>
            <a:off x="8348732" y="5597730"/>
            <a:ext cx="2077377" cy="8522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a:t>
            </a:r>
          </a:p>
        </p:txBody>
      </p:sp>
      <p:cxnSp>
        <p:nvCxnSpPr>
          <p:cNvPr id="32" name="Spojnice: pravoúhlá 31">
            <a:extLst>
              <a:ext uri="{FF2B5EF4-FFF2-40B4-BE49-F238E27FC236}">
                <a16:creationId xmlns:a16="http://schemas.microsoft.com/office/drawing/2014/main" id="{3A657859-62A0-4BAE-AC68-59331D3EEADC}"/>
              </a:ext>
            </a:extLst>
          </p:cNvPr>
          <p:cNvCxnSpPr>
            <a:stCxn id="7" idx="3"/>
            <a:endCxn id="16" idx="0"/>
          </p:cNvCxnSpPr>
          <p:nvPr/>
        </p:nvCxnSpPr>
        <p:spPr>
          <a:xfrm>
            <a:off x="8707631" y="4931905"/>
            <a:ext cx="679790" cy="6658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CCDD0EC7-4B5C-46DD-83A8-0325B9884710}"/>
              </a:ext>
            </a:extLst>
          </p:cNvPr>
          <p:cNvSpPr txBox="1"/>
          <p:nvPr/>
        </p:nvSpPr>
        <p:spPr>
          <a:xfrm flipH="1">
            <a:off x="4571365" y="1577643"/>
            <a:ext cx="1909333" cy="369332"/>
          </a:xfrm>
          <a:prstGeom prst="rect">
            <a:avLst/>
          </a:prstGeom>
          <a:noFill/>
        </p:spPr>
        <p:txBody>
          <a:bodyPr wrap="square" rtlCol="0">
            <a:spAutoFit/>
          </a:bodyPr>
          <a:lstStyle/>
          <a:p>
            <a:r>
              <a:rPr lang="cs-CZ" dirty="0">
                <a:latin typeface="Bahnschrift" panose="020B0502040204020203" pitchFamily="34" charset="0"/>
              </a:rPr>
              <a:t>Podzim 2020</a:t>
            </a:r>
          </a:p>
        </p:txBody>
      </p:sp>
      <p:sp>
        <p:nvSpPr>
          <p:cNvPr id="12" name="TextovéPole 11">
            <a:extLst>
              <a:ext uri="{FF2B5EF4-FFF2-40B4-BE49-F238E27FC236}">
                <a16:creationId xmlns:a16="http://schemas.microsoft.com/office/drawing/2014/main" id="{39B91FD8-CD33-4F07-B06D-507BF44D34B4}"/>
              </a:ext>
            </a:extLst>
          </p:cNvPr>
          <p:cNvSpPr txBox="1"/>
          <p:nvPr/>
        </p:nvSpPr>
        <p:spPr>
          <a:xfrm flipH="1">
            <a:off x="3174507" y="489126"/>
            <a:ext cx="1232476" cy="369332"/>
          </a:xfrm>
          <a:prstGeom prst="rect">
            <a:avLst/>
          </a:prstGeom>
          <a:noFill/>
        </p:spPr>
        <p:txBody>
          <a:bodyPr wrap="square" rtlCol="0">
            <a:spAutoFit/>
          </a:bodyPr>
          <a:lstStyle/>
          <a:p>
            <a:r>
              <a:rPr lang="cs-CZ" dirty="0">
                <a:latin typeface="Bahnschrift" panose="020B0502040204020203" pitchFamily="34" charset="0"/>
              </a:rPr>
              <a:t>Jaro 2020</a:t>
            </a:r>
          </a:p>
        </p:txBody>
      </p:sp>
      <p:sp>
        <p:nvSpPr>
          <p:cNvPr id="14" name="TextovéPole 13">
            <a:extLst>
              <a:ext uri="{FF2B5EF4-FFF2-40B4-BE49-F238E27FC236}">
                <a16:creationId xmlns:a16="http://schemas.microsoft.com/office/drawing/2014/main" id="{A0BDAF8E-E98F-4FB0-A728-D53F276FA42C}"/>
              </a:ext>
            </a:extLst>
          </p:cNvPr>
          <p:cNvSpPr txBox="1"/>
          <p:nvPr/>
        </p:nvSpPr>
        <p:spPr>
          <a:xfrm flipH="1">
            <a:off x="7850142" y="4048630"/>
            <a:ext cx="2945675" cy="369332"/>
          </a:xfrm>
          <a:prstGeom prst="rect">
            <a:avLst/>
          </a:prstGeom>
          <a:noFill/>
        </p:spPr>
        <p:txBody>
          <a:bodyPr wrap="square" rtlCol="0">
            <a:spAutoFit/>
          </a:bodyPr>
          <a:lstStyle/>
          <a:p>
            <a:r>
              <a:rPr lang="cs-CZ" dirty="0">
                <a:latin typeface="Bahnschrift" panose="020B0502040204020203" pitchFamily="34" charset="0"/>
              </a:rPr>
              <a:t>Podzim 2021 / Jaro 2022</a:t>
            </a:r>
          </a:p>
        </p:txBody>
      </p:sp>
      <p:sp>
        <p:nvSpPr>
          <p:cNvPr id="15" name="TextovéPole 14">
            <a:extLst>
              <a:ext uri="{FF2B5EF4-FFF2-40B4-BE49-F238E27FC236}">
                <a16:creationId xmlns:a16="http://schemas.microsoft.com/office/drawing/2014/main" id="{ABF2A8C5-0BB4-49D8-A455-502EF578ACDC}"/>
              </a:ext>
            </a:extLst>
          </p:cNvPr>
          <p:cNvSpPr txBox="1"/>
          <p:nvPr/>
        </p:nvSpPr>
        <p:spPr>
          <a:xfrm flipH="1">
            <a:off x="6589114" y="2670113"/>
            <a:ext cx="1232476" cy="369332"/>
          </a:xfrm>
          <a:prstGeom prst="rect">
            <a:avLst/>
          </a:prstGeom>
          <a:noFill/>
        </p:spPr>
        <p:txBody>
          <a:bodyPr wrap="square" rtlCol="0">
            <a:spAutoFit/>
          </a:bodyPr>
          <a:lstStyle/>
          <a:p>
            <a:r>
              <a:rPr lang="cs-CZ" dirty="0">
                <a:latin typeface="Bahnschrift" panose="020B0502040204020203" pitchFamily="34" charset="0"/>
              </a:rPr>
              <a:t>Jaro 2021</a:t>
            </a:r>
          </a:p>
        </p:txBody>
      </p:sp>
      <p:sp>
        <p:nvSpPr>
          <p:cNvPr id="17" name="TextovéPole 16">
            <a:extLst>
              <a:ext uri="{FF2B5EF4-FFF2-40B4-BE49-F238E27FC236}">
                <a16:creationId xmlns:a16="http://schemas.microsoft.com/office/drawing/2014/main" id="{DF1B36BF-2985-4BDB-9295-E85AC05E40E7}"/>
              </a:ext>
            </a:extLst>
          </p:cNvPr>
          <p:cNvSpPr txBox="1"/>
          <p:nvPr/>
        </p:nvSpPr>
        <p:spPr>
          <a:xfrm flipH="1">
            <a:off x="9583008" y="5227155"/>
            <a:ext cx="1844272" cy="369332"/>
          </a:xfrm>
          <a:prstGeom prst="rect">
            <a:avLst/>
          </a:prstGeom>
          <a:noFill/>
        </p:spPr>
        <p:txBody>
          <a:bodyPr wrap="square" rtlCol="0">
            <a:spAutoFit/>
          </a:bodyPr>
          <a:lstStyle/>
          <a:p>
            <a:r>
              <a:rPr lang="cs-CZ" dirty="0">
                <a:latin typeface="Bahnschrift" panose="020B0502040204020203" pitchFamily="34" charset="0"/>
              </a:rPr>
              <a:t>Podzim 2022</a:t>
            </a:r>
          </a:p>
        </p:txBody>
      </p:sp>
      <p:sp>
        <p:nvSpPr>
          <p:cNvPr id="18" name="Zástupný obsah 2">
            <a:extLst>
              <a:ext uri="{FF2B5EF4-FFF2-40B4-BE49-F238E27FC236}">
                <a16:creationId xmlns:a16="http://schemas.microsoft.com/office/drawing/2014/main" id="{F132512E-AFDF-42E0-A323-0693CFDF8BEC}"/>
              </a:ext>
            </a:extLst>
          </p:cNvPr>
          <p:cNvSpPr>
            <a:spLocks noGrp="1"/>
          </p:cNvSpPr>
          <p:nvPr>
            <p:ph idx="1"/>
          </p:nvPr>
        </p:nvSpPr>
        <p:spPr>
          <a:xfrm>
            <a:off x="216572" y="4127735"/>
            <a:ext cx="7032955" cy="2448163"/>
          </a:xfrm>
        </p:spPr>
        <p:txBody>
          <a:bodyPr>
            <a:normAutofit/>
          </a:bodyPr>
          <a:lstStyle/>
          <a:p>
            <a:pPr marL="0" indent="0">
              <a:buNone/>
            </a:pPr>
            <a:r>
              <a:rPr lang="cs-CZ" sz="2000" dirty="0">
                <a:solidFill>
                  <a:srgbClr val="FF0000"/>
                </a:solidFill>
                <a:latin typeface="Bahnschrift" panose="020B0502040204020203" pitchFamily="34" charset="0"/>
              </a:rPr>
              <a:t>Přirozené otázky, na které chce </a:t>
            </a:r>
          </a:p>
          <a:p>
            <a:pPr marL="0" indent="0">
              <a:buNone/>
            </a:pPr>
            <a:r>
              <a:rPr lang="cs-CZ" sz="2000" dirty="0">
                <a:solidFill>
                  <a:srgbClr val="FF0000"/>
                </a:solidFill>
                <a:latin typeface="Bahnschrift" panose="020B0502040204020203" pitchFamily="34" charset="0"/>
              </a:rPr>
              <a:t>společnost znát rychlou odpověď:</a:t>
            </a:r>
          </a:p>
          <a:p>
            <a:r>
              <a:rPr lang="cs-CZ" sz="2000" dirty="0">
                <a:latin typeface="Bahnschrift" panose="020B0502040204020203" pitchFamily="34" charset="0"/>
              </a:rPr>
              <a:t>Jak se bude epidemie dále vyvíjet?</a:t>
            </a:r>
          </a:p>
          <a:p>
            <a:r>
              <a:rPr lang="cs-CZ" sz="2000" dirty="0">
                <a:latin typeface="Bahnschrift" panose="020B0502040204020203" pitchFamily="34" charset="0"/>
              </a:rPr>
              <a:t>Jaká opatření bychom měli zavést?</a:t>
            </a:r>
          </a:p>
          <a:p>
            <a:r>
              <a:rPr lang="cs-CZ" sz="2000" dirty="0">
                <a:latin typeface="Bahnschrift" panose="020B0502040204020203" pitchFamily="34" charset="0"/>
              </a:rPr>
              <a:t>Jsou zavedená opatření dostatečná?</a:t>
            </a:r>
          </a:p>
          <a:p>
            <a:r>
              <a:rPr lang="cs-CZ" sz="2000" dirty="0">
                <a:latin typeface="Bahnschrift" panose="020B0502040204020203" pitchFamily="34" charset="0"/>
              </a:rPr>
              <a:t>Není rozvolňování příliš rychlé / pomalé?</a:t>
            </a:r>
          </a:p>
        </p:txBody>
      </p:sp>
      <p:sp>
        <p:nvSpPr>
          <p:cNvPr id="19" name="TextovéPole 18">
            <a:extLst>
              <a:ext uri="{FF2B5EF4-FFF2-40B4-BE49-F238E27FC236}">
                <a16:creationId xmlns:a16="http://schemas.microsoft.com/office/drawing/2014/main" id="{BE6A2770-24FE-4A12-8D72-7C6C0BCD84E7}"/>
              </a:ext>
            </a:extLst>
          </p:cNvPr>
          <p:cNvSpPr txBox="1"/>
          <p:nvPr/>
        </p:nvSpPr>
        <p:spPr>
          <a:xfrm>
            <a:off x="8707631" y="850488"/>
            <a:ext cx="2442577" cy="707886"/>
          </a:xfrm>
          <a:prstGeom prst="rect">
            <a:avLst/>
          </a:prstGeom>
          <a:noFill/>
        </p:spPr>
        <p:txBody>
          <a:bodyPr wrap="square">
            <a:spAutoFit/>
          </a:bodyPr>
          <a:lstStyle/>
          <a:p>
            <a:r>
              <a:rPr lang="cs-CZ" sz="4000" dirty="0">
                <a:solidFill>
                  <a:srgbClr val="FF0000"/>
                </a:solidFill>
                <a:latin typeface="Bahnschrift" panose="020B0502040204020203" pitchFamily="34" charset="0"/>
              </a:rPr>
              <a:t>Covid-19</a:t>
            </a:r>
            <a:endParaRPr lang="cs-CZ" sz="4000" dirty="0"/>
          </a:p>
        </p:txBody>
      </p:sp>
    </p:spTree>
    <p:extLst>
      <p:ext uri="{BB962C8B-B14F-4D97-AF65-F5344CB8AC3E}">
        <p14:creationId xmlns:p14="http://schemas.microsoft.com/office/powerpoint/2010/main" val="2409588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ovéPole 9">
            <a:extLst>
              <a:ext uri="{FF2B5EF4-FFF2-40B4-BE49-F238E27FC236}">
                <a16:creationId xmlns:a16="http://schemas.microsoft.com/office/drawing/2014/main" id="{92DB2048-7779-4E4A-8D62-09841800BA67}"/>
              </a:ext>
            </a:extLst>
          </p:cNvPr>
          <p:cNvSpPr txBox="1"/>
          <p:nvPr/>
        </p:nvSpPr>
        <p:spPr>
          <a:xfrm>
            <a:off x="6364303" y="6388963"/>
            <a:ext cx="5692584" cy="369332"/>
          </a:xfrm>
          <a:prstGeom prst="rect">
            <a:avLst/>
          </a:prstGeom>
          <a:noFill/>
        </p:spPr>
        <p:txBody>
          <a:bodyPr wrap="none" rtlCol="0">
            <a:spAutoFit/>
          </a:bodyPr>
          <a:lstStyle/>
          <a:p>
            <a:r>
              <a:rPr lang="cs-CZ" dirty="0">
                <a:latin typeface="Bahnschrift" panose="020B0502040204020203" pitchFamily="34" charset="0"/>
              </a:rPr>
              <a:t>https://onemocneni-aktualne.mzcr.cz/api/v2/covid-19</a:t>
            </a:r>
          </a:p>
        </p:txBody>
      </p:sp>
      <p:pic>
        <p:nvPicPr>
          <p:cNvPr id="12" name="Obrázek 11">
            <a:extLst>
              <a:ext uri="{FF2B5EF4-FFF2-40B4-BE49-F238E27FC236}">
                <a16:creationId xmlns:a16="http://schemas.microsoft.com/office/drawing/2014/main" id="{682867F5-FCF8-43B3-A151-5CA7C8D5B3CF}"/>
              </a:ext>
            </a:extLst>
          </p:cNvPr>
          <p:cNvPicPr>
            <a:picLocks noChangeAspect="1"/>
          </p:cNvPicPr>
          <p:nvPr/>
        </p:nvPicPr>
        <p:blipFill>
          <a:blip r:embed="rId2"/>
          <a:stretch>
            <a:fillRect/>
          </a:stretch>
        </p:blipFill>
        <p:spPr>
          <a:xfrm>
            <a:off x="436940" y="4221395"/>
            <a:ext cx="11420475" cy="1915498"/>
          </a:xfrm>
          <a:prstGeom prst="rect">
            <a:avLst/>
          </a:prstGeom>
        </p:spPr>
      </p:pic>
      <p:pic>
        <p:nvPicPr>
          <p:cNvPr id="14" name="Obrázek 13">
            <a:extLst>
              <a:ext uri="{FF2B5EF4-FFF2-40B4-BE49-F238E27FC236}">
                <a16:creationId xmlns:a16="http://schemas.microsoft.com/office/drawing/2014/main" id="{37540EF9-F247-4CA3-A766-B1BAB45539CE}"/>
              </a:ext>
            </a:extLst>
          </p:cNvPr>
          <p:cNvPicPr>
            <a:picLocks noChangeAspect="1"/>
          </p:cNvPicPr>
          <p:nvPr/>
        </p:nvPicPr>
        <p:blipFill>
          <a:blip r:embed="rId3"/>
          <a:stretch>
            <a:fillRect/>
          </a:stretch>
        </p:blipFill>
        <p:spPr>
          <a:xfrm>
            <a:off x="6492074" y="2150221"/>
            <a:ext cx="5365341" cy="1923268"/>
          </a:xfrm>
          <a:prstGeom prst="rect">
            <a:avLst/>
          </a:prstGeom>
        </p:spPr>
      </p:pic>
      <p:sp>
        <p:nvSpPr>
          <p:cNvPr id="5" name="Zástupný obsah 2">
            <a:extLst>
              <a:ext uri="{FF2B5EF4-FFF2-40B4-BE49-F238E27FC236}">
                <a16:creationId xmlns:a16="http://schemas.microsoft.com/office/drawing/2014/main" id="{CC6796D4-4D84-4E44-9DBF-3BEFC4F0F9E6}"/>
              </a:ext>
            </a:extLst>
          </p:cNvPr>
          <p:cNvSpPr>
            <a:spLocks noGrp="1"/>
          </p:cNvSpPr>
          <p:nvPr>
            <p:ph idx="1"/>
          </p:nvPr>
        </p:nvSpPr>
        <p:spPr>
          <a:xfrm>
            <a:off x="357214" y="831980"/>
            <a:ext cx="6173772" cy="3146632"/>
          </a:xfrm>
        </p:spPr>
        <p:txBody>
          <a:bodyPr>
            <a:normAutofit/>
          </a:bodyPr>
          <a:lstStyle/>
          <a:p>
            <a:pPr>
              <a:spcBef>
                <a:spcPts val="600"/>
              </a:spcBef>
            </a:pPr>
            <a:r>
              <a:rPr lang="cs-CZ" sz="2500" dirty="0">
                <a:latin typeface="Bahnschrift" panose="020B0502040204020203" pitchFamily="34" charset="0"/>
              </a:rPr>
              <a:t>Nedokonalé modely, nedokonalá data</a:t>
            </a:r>
          </a:p>
          <a:p>
            <a:pPr>
              <a:spcBef>
                <a:spcPts val="600"/>
              </a:spcBef>
            </a:pPr>
            <a:r>
              <a:rPr lang="cs-CZ" sz="2500" dirty="0">
                <a:latin typeface="Bahnschrift" panose="020B0502040204020203" pitchFamily="34" charset="0"/>
              </a:rPr>
              <a:t>Skutečné případy jsou nepozorovatelné, ty reportované jsou sice druhou nejlepší volbou, ale jejich vztah je z principu nejasný</a:t>
            </a:r>
          </a:p>
          <a:p>
            <a:pPr>
              <a:spcBef>
                <a:spcPts val="600"/>
              </a:spcBef>
            </a:pPr>
            <a:r>
              <a:rPr lang="cs-CZ" sz="2500" dirty="0">
                <a:latin typeface="Bahnschrift" panose="020B0502040204020203" pitchFamily="34" charset="0"/>
              </a:rPr>
              <a:t>Testovací strategie, asymptomatické a </a:t>
            </a:r>
            <a:r>
              <a:rPr lang="cs-CZ" sz="2500" dirty="0" err="1">
                <a:latin typeface="Bahnschrift" panose="020B0502040204020203" pitchFamily="34" charset="0"/>
              </a:rPr>
              <a:t>presymptomatické</a:t>
            </a:r>
            <a:r>
              <a:rPr lang="cs-CZ" sz="2500" dirty="0">
                <a:latin typeface="Bahnschrift" panose="020B0502040204020203" pitchFamily="34" charset="0"/>
              </a:rPr>
              <a:t> případy, hospitalizace, úmrtí</a:t>
            </a:r>
          </a:p>
          <a:p>
            <a:endParaRPr lang="cs-CZ" dirty="0">
              <a:latin typeface="Bahnschrift" panose="020B0502040204020203" pitchFamily="34" charset="0"/>
            </a:endParaRPr>
          </a:p>
          <a:p>
            <a:endParaRPr lang="cs-CZ" dirty="0">
              <a:latin typeface="Bahnschrift" panose="020B0502040204020203" pitchFamily="34" charset="0"/>
            </a:endParaRPr>
          </a:p>
        </p:txBody>
      </p:sp>
      <p:sp>
        <p:nvSpPr>
          <p:cNvPr id="6" name="Nadpis 1">
            <a:extLst>
              <a:ext uri="{FF2B5EF4-FFF2-40B4-BE49-F238E27FC236}">
                <a16:creationId xmlns:a16="http://schemas.microsoft.com/office/drawing/2014/main" id="{02B81F75-7602-4BB8-BB42-2E23BCA52BAC}"/>
              </a:ext>
            </a:extLst>
          </p:cNvPr>
          <p:cNvSpPr>
            <a:spLocks noGrp="1"/>
          </p:cNvSpPr>
          <p:nvPr>
            <p:ph type="title"/>
          </p:nvPr>
        </p:nvSpPr>
        <p:spPr>
          <a:xfrm>
            <a:off x="7866345" y="329703"/>
            <a:ext cx="3772084" cy="1325563"/>
          </a:xfrm>
        </p:spPr>
        <p:txBody>
          <a:bodyPr>
            <a:normAutofit/>
          </a:bodyPr>
          <a:lstStyle/>
          <a:p>
            <a:r>
              <a:rPr lang="cs-CZ" dirty="0">
                <a:solidFill>
                  <a:srgbClr val="FF0000"/>
                </a:solidFill>
                <a:latin typeface="Bahnschrift" panose="020B0502040204020203" pitchFamily="34" charset="0"/>
              </a:rPr>
              <a:t>Covid-19: data</a:t>
            </a:r>
          </a:p>
        </p:txBody>
      </p:sp>
    </p:spTree>
    <p:extLst>
      <p:ext uri="{BB962C8B-B14F-4D97-AF65-F5344CB8AC3E}">
        <p14:creationId xmlns:p14="http://schemas.microsoft.com/office/powerpoint/2010/main" val="226993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2DB0AD-03D0-4561-92F8-33250DBE897A}"/>
              </a:ext>
            </a:extLst>
          </p:cNvPr>
          <p:cNvSpPr>
            <a:spLocks noGrp="1"/>
          </p:cNvSpPr>
          <p:nvPr>
            <p:ph type="title"/>
          </p:nvPr>
        </p:nvSpPr>
        <p:spPr>
          <a:xfrm>
            <a:off x="838200" y="276632"/>
            <a:ext cx="10515600" cy="1325563"/>
          </a:xfrm>
        </p:spPr>
        <p:txBody>
          <a:bodyPr/>
          <a:lstStyle/>
          <a:p>
            <a:r>
              <a:rPr lang="cs-CZ" dirty="0">
                <a:latin typeface="Bahnschrift" panose="020B0502040204020203" pitchFamily="34" charset="0"/>
              </a:rPr>
              <a:t>Největší problém jsme my sami</a:t>
            </a:r>
          </a:p>
        </p:txBody>
      </p:sp>
      <p:pic>
        <p:nvPicPr>
          <p:cNvPr id="4" name="Obrázek 3">
            <a:extLst>
              <a:ext uri="{FF2B5EF4-FFF2-40B4-BE49-F238E27FC236}">
                <a16:creationId xmlns:a16="http://schemas.microsoft.com/office/drawing/2014/main" id="{030592E2-4ADC-462D-85DE-DB59554E943E}"/>
              </a:ext>
            </a:extLst>
          </p:cNvPr>
          <p:cNvPicPr>
            <a:picLocks noChangeAspect="1"/>
          </p:cNvPicPr>
          <p:nvPr/>
        </p:nvPicPr>
        <p:blipFill>
          <a:blip r:embed="rId2"/>
          <a:stretch>
            <a:fillRect/>
          </a:stretch>
        </p:blipFill>
        <p:spPr>
          <a:xfrm>
            <a:off x="4889855" y="1782981"/>
            <a:ext cx="6919656" cy="4393982"/>
          </a:xfrm>
          <a:prstGeom prst="rect">
            <a:avLst/>
          </a:prstGeom>
        </p:spPr>
      </p:pic>
      <p:sp>
        <p:nvSpPr>
          <p:cNvPr id="18" name="Zástupný obsah 2">
            <a:extLst>
              <a:ext uri="{FF2B5EF4-FFF2-40B4-BE49-F238E27FC236}">
                <a16:creationId xmlns:a16="http://schemas.microsoft.com/office/drawing/2014/main" id="{F6BE1915-DA26-453D-ADB4-3AAE1C9708EE}"/>
              </a:ext>
            </a:extLst>
          </p:cNvPr>
          <p:cNvSpPr>
            <a:spLocks noGrp="1"/>
          </p:cNvSpPr>
          <p:nvPr>
            <p:ph idx="1"/>
          </p:nvPr>
        </p:nvSpPr>
        <p:spPr>
          <a:xfrm>
            <a:off x="732920" y="1743225"/>
            <a:ext cx="4008384" cy="4393982"/>
          </a:xfrm>
        </p:spPr>
        <p:txBody>
          <a:bodyPr>
            <a:normAutofit lnSpcReduction="10000"/>
          </a:bodyPr>
          <a:lstStyle/>
          <a:p>
            <a:r>
              <a:rPr lang="cs-CZ" sz="2500" dirty="0">
                <a:solidFill>
                  <a:srgbClr val="FF0000"/>
                </a:solidFill>
                <a:latin typeface="Bahnschrift" panose="020B0502040204020203" pitchFamily="34" charset="0"/>
              </a:rPr>
              <a:t>Incidence </a:t>
            </a:r>
            <a:r>
              <a:rPr lang="en-US" sz="2500" dirty="0">
                <a:solidFill>
                  <a:srgbClr val="FF0000"/>
                </a:solidFill>
                <a:latin typeface="Bahnschrift" panose="020B0502040204020203" pitchFamily="34" charset="0"/>
              </a:rPr>
              <a:t>= b C S I / N</a:t>
            </a:r>
            <a:endParaRPr lang="cs-CZ" sz="2500" dirty="0">
              <a:solidFill>
                <a:srgbClr val="FF0000"/>
              </a:solidFill>
              <a:latin typeface="Bahnschrift" panose="020B0502040204020203" pitchFamily="34" charset="0"/>
            </a:endParaRPr>
          </a:p>
          <a:p>
            <a:r>
              <a:rPr lang="cs-CZ" sz="2500" dirty="0">
                <a:latin typeface="Bahnschrift" panose="020B0502040204020203" pitchFamily="34" charset="0"/>
              </a:rPr>
              <a:t>C … počet rizikových kontaktů za jednotku času</a:t>
            </a:r>
          </a:p>
          <a:p>
            <a:r>
              <a:rPr lang="cs-CZ" sz="2500" dirty="0">
                <a:latin typeface="Bahnschrift" panose="020B0502040204020203" pitchFamily="34" charset="0"/>
              </a:rPr>
              <a:t>b … pravděpodobnost přenosu infekce při rizikovém kontaktu</a:t>
            </a:r>
            <a:endParaRPr lang="en-US" sz="2500" dirty="0">
              <a:latin typeface="Bahnschrift" panose="020B0502040204020203" pitchFamily="34" charset="0"/>
            </a:endParaRPr>
          </a:p>
          <a:p>
            <a:r>
              <a:rPr lang="cs-CZ" sz="2500" dirty="0">
                <a:latin typeface="Bahnschrift" panose="020B0502040204020203" pitchFamily="34" charset="0"/>
              </a:rPr>
              <a:t>Opatření vs. omezení kontaktů</a:t>
            </a:r>
          </a:p>
          <a:p>
            <a:r>
              <a:rPr lang="cs-CZ" sz="2500" dirty="0">
                <a:latin typeface="Bahnschrift" panose="020B0502040204020203" pitchFamily="34" charset="0"/>
              </a:rPr>
              <a:t>Lidé se mohou chránit i bez opatření, a naopak opatření porušovat</a:t>
            </a:r>
          </a:p>
          <a:p>
            <a:endParaRPr lang="cs-CZ" sz="2000" dirty="0">
              <a:latin typeface="Bahnschrift" panose="020B0502040204020203" pitchFamily="34" charset="0"/>
            </a:endParaRPr>
          </a:p>
        </p:txBody>
      </p:sp>
      <p:sp>
        <p:nvSpPr>
          <p:cNvPr id="19" name="TextovéPole 18">
            <a:extLst>
              <a:ext uri="{FF2B5EF4-FFF2-40B4-BE49-F238E27FC236}">
                <a16:creationId xmlns:a16="http://schemas.microsoft.com/office/drawing/2014/main" id="{B03749DB-F421-46D8-837C-9C11224BE3B9}"/>
              </a:ext>
            </a:extLst>
          </p:cNvPr>
          <p:cNvSpPr txBox="1"/>
          <p:nvPr/>
        </p:nvSpPr>
        <p:spPr>
          <a:xfrm>
            <a:off x="6436383" y="6310733"/>
            <a:ext cx="5666936" cy="369332"/>
          </a:xfrm>
          <a:prstGeom prst="rect">
            <a:avLst/>
          </a:prstGeom>
          <a:noFill/>
        </p:spPr>
        <p:txBody>
          <a:bodyPr wrap="none" rtlCol="0">
            <a:spAutoFit/>
          </a:bodyPr>
          <a:lstStyle/>
          <a:p>
            <a:r>
              <a:rPr lang="cs-CZ" dirty="0">
                <a:latin typeface="Bahnschrift" panose="020B0502040204020203" pitchFamily="34" charset="0"/>
              </a:rPr>
              <a:t>https://fullfact.org/health/scientific-modelling-covid/</a:t>
            </a:r>
          </a:p>
        </p:txBody>
      </p:sp>
    </p:spTree>
    <p:extLst>
      <p:ext uri="{BB962C8B-B14F-4D97-AF65-F5344CB8AC3E}">
        <p14:creationId xmlns:p14="http://schemas.microsoft.com/office/powerpoint/2010/main" val="2399665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2F4371C9-ABE1-42FC-BC35-A92973B9468D}"/>
              </a:ext>
            </a:extLst>
          </p:cNvPr>
          <p:cNvSpPr txBox="1"/>
          <p:nvPr/>
        </p:nvSpPr>
        <p:spPr>
          <a:xfrm>
            <a:off x="7685841" y="6351233"/>
            <a:ext cx="4374916" cy="369332"/>
          </a:xfrm>
          <a:prstGeom prst="rect">
            <a:avLst/>
          </a:prstGeom>
          <a:noFill/>
        </p:spPr>
        <p:txBody>
          <a:bodyPr wrap="none" rtlCol="0">
            <a:spAutoFit/>
          </a:bodyPr>
          <a:lstStyle/>
          <a:p>
            <a:r>
              <a:rPr lang="cs-CZ" dirty="0">
                <a:latin typeface="Bahnschrift" panose="020B0502040204020203" pitchFamily="34" charset="0"/>
              </a:rPr>
              <a:t>https://zivotbehempandemie.cz/kontakty</a:t>
            </a:r>
          </a:p>
        </p:txBody>
      </p:sp>
      <p:pic>
        <p:nvPicPr>
          <p:cNvPr id="3" name="Obrázek 2">
            <a:extLst>
              <a:ext uri="{FF2B5EF4-FFF2-40B4-BE49-F238E27FC236}">
                <a16:creationId xmlns:a16="http://schemas.microsoft.com/office/drawing/2014/main" id="{E4E70926-F9A1-464E-89C9-A70BBDBB0303}"/>
              </a:ext>
            </a:extLst>
          </p:cNvPr>
          <p:cNvPicPr>
            <a:picLocks noChangeAspect="1"/>
          </p:cNvPicPr>
          <p:nvPr/>
        </p:nvPicPr>
        <p:blipFill>
          <a:blip r:embed="rId2"/>
          <a:stretch>
            <a:fillRect/>
          </a:stretch>
        </p:blipFill>
        <p:spPr>
          <a:xfrm>
            <a:off x="692332" y="1103105"/>
            <a:ext cx="10365377" cy="5107758"/>
          </a:xfrm>
          <a:prstGeom prst="rect">
            <a:avLst/>
          </a:prstGeom>
        </p:spPr>
      </p:pic>
      <p:pic>
        <p:nvPicPr>
          <p:cNvPr id="7" name="Obrázek 6">
            <a:extLst>
              <a:ext uri="{FF2B5EF4-FFF2-40B4-BE49-F238E27FC236}">
                <a16:creationId xmlns:a16="http://schemas.microsoft.com/office/drawing/2014/main" id="{DA57E1D0-FB02-49BA-BD42-319D5FC92884}"/>
              </a:ext>
            </a:extLst>
          </p:cNvPr>
          <p:cNvPicPr>
            <a:picLocks noChangeAspect="1"/>
          </p:cNvPicPr>
          <p:nvPr/>
        </p:nvPicPr>
        <p:blipFill>
          <a:blip r:embed="rId3"/>
          <a:stretch>
            <a:fillRect/>
          </a:stretch>
        </p:blipFill>
        <p:spPr>
          <a:xfrm>
            <a:off x="219211" y="294712"/>
            <a:ext cx="2047875" cy="704850"/>
          </a:xfrm>
          <a:prstGeom prst="rect">
            <a:avLst/>
          </a:prstGeom>
        </p:spPr>
      </p:pic>
    </p:spTree>
    <p:extLst>
      <p:ext uri="{BB962C8B-B14F-4D97-AF65-F5344CB8AC3E}">
        <p14:creationId xmlns:p14="http://schemas.microsoft.com/office/powerpoint/2010/main" val="65118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4A76568D-3F79-42AF-A597-15D075A542A5}"/>
              </a:ext>
            </a:extLst>
          </p:cNvPr>
          <p:cNvSpPr txBox="1"/>
          <p:nvPr/>
        </p:nvSpPr>
        <p:spPr>
          <a:xfrm>
            <a:off x="6525087" y="6391922"/>
            <a:ext cx="5404043" cy="369332"/>
          </a:xfrm>
          <a:prstGeom prst="rect">
            <a:avLst/>
          </a:prstGeom>
          <a:noFill/>
        </p:spPr>
        <p:txBody>
          <a:bodyPr wrap="none" rtlCol="0">
            <a:spAutoFit/>
          </a:bodyPr>
          <a:lstStyle/>
          <a:p>
            <a:r>
              <a:rPr lang="en-US" dirty="0">
                <a:latin typeface="Bahnschrift" panose="020B0502040204020203" pitchFamily="34" charset="0"/>
              </a:rPr>
              <a:t>Polonsky et al. (2019) Philosophical Transactions B</a:t>
            </a:r>
            <a:endParaRPr lang="cs-CZ" dirty="0">
              <a:latin typeface="Bahnschrift" panose="020B0502040204020203" pitchFamily="34" charset="0"/>
            </a:endParaRPr>
          </a:p>
        </p:txBody>
      </p:sp>
      <p:pic>
        <p:nvPicPr>
          <p:cNvPr id="5" name="Obrázek 4">
            <a:extLst>
              <a:ext uri="{FF2B5EF4-FFF2-40B4-BE49-F238E27FC236}">
                <a16:creationId xmlns:a16="http://schemas.microsoft.com/office/drawing/2014/main" id="{D4225A08-763B-4C0E-A267-549E272C01D9}"/>
              </a:ext>
            </a:extLst>
          </p:cNvPr>
          <p:cNvPicPr>
            <a:picLocks noChangeAspect="1"/>
          </p:cNvPicPr>
          <p:nvPr/>
        </p:nvPicPr>
        <p:blipFill>
          <a:blip r:embed="rId2"/>
          <a:stretch>
            <a:fillRect/>
          </a:stretch>
        </p:blipFill>
        <p:spPr>
          <a:xfrm>
            <a:off x="585091" y="894735"/>
            <a:ext cx="10270567" cy="3848869"/>
          </a:xfrm>
          <a:prstGeom prst="rect">
            <a:avLst/>
          </a:prstGeom>
        </p:spPr>
      </p:pic>
      <p:sp>
        <p:nvSpPr>
          <p:cNvPr id="2" name="TextovéPole 1">
            <a:extLst>
              <a:ext uri="{FF2B5EF4-FFF2-40B4-BE49-F238E27FC236}">
                <a16:creationId xmlns:a16="http://schemas.microsoft.com/office/drawing/2014/main" id="{D9DE2859-7F2F-44D7-977A-648B445A72EC}"/>
              </a:ext>
            </a:extLst>
          </p:cNvPr>
          <p:cNvSpPr txBox="1"/>
          <p:nvPr/>
        </p:nvSpPr>
        <p:spPr>
          <a:xfrm>
            <a:off x="1111045" y="5073447"/>
            <a:ext cx="10294373" cy="830997"/>
          </a:xfrm>
          <a:prstGeom prst="rect">
            <a:avLst/>
          </a:prstGeom>
          <a:noFill/>
        </p:spPr>
        <p:txBody>
          <a:bodyPr wrap="square" rtlCol="0">
            <a:spAutoFit/>
          </a:bodyPr>
          <a:lstStyle/>
          <a:p>
            <a:r>
              <a:rPr lang="en-US" sz="2400" dirty="0">
                <a:latin typeface="Bahnschrift" panose="020B0502040204020203" pitchFamily="34" charset="0"/>
              </a:rPr>
              <a:t>The post-intervention stage is for lessons to be learned, for improving preparedness for the next epidemic and for training and capacity building.</a:t>
            </a:r>
            <a:endParaRPr lang="cs-CZ" sz="2400" dirty="0">
              <a:latin typeface="Bahnschrift" panose="020B0502040204020203" pitchFamily="34" charset="0"/>
            </a:endParaRPr>
          </a:p>
        </p:txBody>
      </p:sp>
    </p:spTree>
    <p:extLst>
      <p:ext uri="{BB962C8B-B14F-4D97-AF65-F5344CB8AC3E}">
        <p14:creationId xmlns:p14="http://schemas.microsoft.com/office/powerpoint/2010/main" val="2826881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1892530-B36C-4D56-8D6B-3141E5E63400}"/>
              </a:ext>
            </a:extLst>
          </p:cNvPr>
          <p:cNvPicPr>
            <a:picLocks noChangeAspect="1"/>
          </p:cNvPicPr>
          <p:nvPr/>
        </p:nvPicPr>
        <p:blipFill>
          <a:blip r:embed="rId2"/>
          <a:stretch>
            <a:fillRect/>
          </a:stretch>
        </p:blipFill>
        <p:spPr>
          <a:xfrm>
            <a:off x="643467" y="1152567"/>
            <a:ext cx="10905066" cy="4552864"/>
          </a:xfrm>
          <a:prstGeom prst="rect">
            <a:avLst/>
          </a:prstGeom>
        </p:spPr>
      </p:pic>
      <p:sp>
        <p:nvSpPr>
          <p:cNvPr id="4" name="TextovéPole 3">
            <a:extLst>
              <a:ext uri="{FF2B5EF4-FFF2-40B4-BE49-F238E27FC236}">
                <a16:creationId xmlns:a16="http://schemas.microsoft.com/office/drawing/2014/main" id="{4A76568D-3F79-42AF-A597-15D075A542A5}"/>
              </a:ext>
            </a:extLst>
          </p:cNvPr>
          <p:cNvSpPr txBox="1"/>
          <p:nvPr/>
        </p:nvSpPr>
        <p:spPr>
          <a:xfrm>
            <a:off x="6525087" y="6391922"/>
            <a:ext cx="5588389" cy="369332"/>
          </a:xfrm>
          <a:prstGeom prst="rect">
            <a:avLst/>
          </a:prstGeom>
          <a:noFill/>
        </p:spPr>
        <p:txBody>
          <a:bodyPr wrap="none" rtlCol="0">
            <a:spAutoFit/>
          </a:bodyPr>
          <a:lstStyle/>
          <a:p>
            <a:r>
              <a:rPr lang="cs-CZ" dirty="0">
                <a:latin typeface="Bahnschrift" panose="020B0502040204020203" pitchFamily="34" charset="0"/>
              </a:rPr>
              <a:t>https://zivotbehempandemie.cz/kontakty-protektivni</a:t>
            </a:r>
          </a:p>
        </p:txBody>
      </p:sp>
    </p:spTree>
    <p:extLst>
      <p:ext uri="{BB962C8B-B14F-4D97-AF65-F5344CB8AC3E}">
        <p14:creationId xmlns:p14="http://schemas.microsoft.com/office/powerpoint/2010/main" val="144465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4A76568D-3F79-42AF-A597-15D075A542A5}"/>
              </a:ext>
            </a:extLst>
          </p:cNvPr>
          <p:cNvSpPr txBox="1"/>
          <p:nvPr/>
        </p:nvSpPr>
        <p:spPr>
          <a:xfrm>
            <a:off x="6525087" y="6391922"/>
            <a:ext cx="5404043" cy="369332"/>
          </a:xfrm>
          <a:prstGeom prst="rect">
            <a:avLst/>
          </a:prstGeom>
          <a:noFill/>
        </p:spPr>
        <p:txBody>
          <a:bodyPr wrap="none" rtlCol="0">
            <a:spAutoFit/>
          </a:bodyPr>
          <a:lstStyle/>
          <a:p>
            <a:r>
              <a:rPr lang="en-US" dirty="0">
                <a:latin typeface="Bahnschrift" panose="020B0502040204020203" pitchFamily="34" charset="0"/>
              </a:rPr>
              <a:t>Polonsky et al. (2019) Philosophical Transactions B</a:t>
            </a:r>
            <a:endParaRPr lang="cs-CZ" dirty="0">
              <a:latin typeface="Bahnschrift" panose="020B0502040204020203" pitchFamily="34" charset="0"/>
            </a:endParaRPr>
          </a:p>
        </p:txBody>
      </p:sp>
      <p:pic>
        <p:nvPicPr>
          <p:cNvPr id="3" name="Obrázek 2">
            <a:extLst>
              <a:ext uri="{FF2B5EF4-FFF2-40B4-BE49-F238E27FC236}">
                <a16:creationId xmlns:a16="http://schemas.microsoft.com/office/drawing/2014/main" id="{7ED99A06-4610-44AD-816F-EAE01A0FDEC0}"/>
              </a:ext>
            </a:extLst>
          </p:cNvPr>
          <p:cNvPicPr>
            <a:picLocks noChangeAspect="1"/>
          </p:cNvPicPr>
          <p:nvPr/>
        </p:nvPicPr>
        <p:blipFill>
          <a:blip r:embed="rId2"/>
          <a:stretch>
            <a:fillRect/>
          </a:stretch>
        </p:blipFill>
        <p:spPr>
          <a:xfrm>
            <a:off x="942975" y="604413"/>
            <a:ext cx="5153025" cy="5972175"/>
          </a:xfrm>
          <a:prstGeom prst="rect">
            <a:avLst/>
          </a:prstGeom>
        </p:spPr>
      </p:pic>
      <p:sp>
        <p:nvSpPr>
          <p:cNvPr id="6" name="TextovéPole 5">
            <a:extLst>
              <a:ext uri="{FF2B5EF4-FFF2-40B4-BE49-F238E27FC236}">
                <a16:creationId xmlns:a16="http://schemas.microsoft.com/office/drawing/2014/main" id="{C07652C9-7169-46BD-8D68-73351E87A1D7}"/>
              </a:ext>
            </a:extLst>
          </p:cNvPr>
          <p:cNvSpPr txBox="1"/>
          <p:nvPr/>
        </p:nvSpPr>
        <p:spPr>
          <a:xfrm>
            <a:off x="6367465" y="604413"/>
            <a:ext cx="5049082" cy="3416320"/>
          </a:xfrm>
          <a:prstGeom prst="rect">
            <a:avLst/>
          </a:prstGeom>
          <a:noFill/>
        </p:spPr>
        <p:txBody>
          <a:bodyPr wrap="square" rtlCol="0">
            <a:spAutoFit/>
          </a:bodyPr>
          <a:lstStyle/>
          <a:p>
            <a:pPr algn="l"/>
            <a:r>
              <a:rPr lang="en-US" sz="2400" b="0" i="0" u="none" strike="noStrike" baseline="0" dirty="0">
                <a:latin typeface="Bahnschrift" panose="020B0502040204020203" pitchFamily="34" charset="0"/>
              </a:rPr>
              <a:t>Outbreak analytics sits at the crossroads of public health planning, field epidemiology, methodological development and information technologies, opening up exciting opportunities for specialists in these fields to work together to meet the needs for an epidemic response.</a:t>
            </a:r>
            <a:endParaRPr lang="cs-CZ" sz="2400" dirty="0">
              <a:latin typeface="Bahnschrift" panose="020B0502040204020203" pitchFamily="34" charset="0"/>
            </a:endParaRPr>
          </a:p>
        </p:txBody>
      </p:sp>
    </p:spTree>
    <p:extLst>
      <p:ext uri="{BB962C8B-B14F-4D97-AF65-F5344CB8AC3E}">
        <p14:creationId xmlns:p14="http://schemas.microsoft.com/office/powerpoint/2010/main" val="392840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2182BCE-8CBD-4562-A613-B9F33C792D80}"/>
              </a:ext>
            </a:extLst>
          </p:cNvPr>
          <p:cNvSpPr txBox="1"/>
          <p:nvPr/>
        </p:nvSpPr>
        <p:spPr>
          <a:xfrm>
            <a:off x="1115309" y="923278"/>
            <a:ext cx="9961381" cy="5509200"/>
          </a:xfrm>
          <a:prstGeom prst="rect">
            <a:avLst/>
          </a:prstGeom>
          <a:noFill/>
        </p:spPr>
        <p:txBody>
          <a:bodyPr wrap="none" rtlCol="0">
            <a:spAutoFit/>
          </a:bodyPr>
          <a:lstStyle/>
          <a:p>
            <a:r>
              <a:rPr lang="cs-CZ" sz="4000" dirty="0">
                <a:solidFill>
                  <a:srgbClr val="00B0F0"/>
                </a:solidFill>
                <a:latin typeface="Bahnschrift" panose="020B0502040204020203" pitchFamily="34" charset="0"/>
              </a:rPr>
              <a:t>Validace modelů</a:t>
            </a:r>
          </a:p>
          <a:p>
            <a:endParaRPr lang="cs-CZ" sz="2400" dirty="0">
              <a:latin typeface="Bahnschrift" panose="020B0502040204020203" pitchFamily="34" charset="0"/>
            </a:endParaRPr>
          </a:p>
          <a:p>
            <a:r>
              <a:rPr lang="cs-CZ" sz="2400" dirty="0">
                <a:solidFill>
                  <a:srgbClr val="FF0000"/>
                </a:solidFill>
                <a:latin typeface="Bahnschrift" panose="020B0502040204020203" pitchFamily="34" charset="0"/>
              </a:rPr>
              <a:t>Retrospektivní studie</a:t>
            </a:r>
          </a:p>
          <a:p>
            <a:pPr marL="285750" indent="-285750">
              <a:buFont typeface="Arial" panose="020B0604020202020204" pitchFamily="34" charset="0"/>
              <a:buChar char="•"/>
            </a:pPr>
            <a:r>
              <a:rPr lang="cs-CZ" sz="2400" dirty="0">
                <a:latin typeface="Bahnschrift" panose="020B0502040204020203" pitchFamily="34" charset="0"/>
              </a:rPr>
              <a:t>Kalibrace modelu na všechna data</a:t>
            </a:r>
          </a:p>
          <a:p>
            <a:pPr marL="285750" indent="-285750">
              <a:buFont typeface="Arial" panose="020B0604020202020204" pitchFamily="34" charset="0"/>
              <a:buChar char="•"/>
            </a:pPr>
            <a:r>
              <a:rPr lang="cs-CZ" sz="2400" dirty="0">
                <a:latin typeface="Bahnschrift" panose="020B0502040204020203" pitchFamily="34" charset="0"/>
              </a:rPr>
              <a:t>Zapínání / vypínání opatření</a:t>
            </a:r>
          </a:p>
          <a:p>
            <a:pPr marL="285750" indent="-285750">
              <a:buFont typeface="Arial" panose="020B0604020202020204" pitchFamily="34" charset="0"/>
              <a:buChar char="•"/>
            </a:pPr>
            <a:r>
              <a:rPr lang="cs-CZ" sz="2400" dirty="0">
                <a:latin typeface="Bahnschrift" panose="020B0502040204020203" pitchFamily="34" charset="0"/>
              </a:rPr>
              <a:t>Rozklíčování vlivu jednotlivých faktorů či opatření</a:t>
            </a:r>
          </a:p>
          <a:p>
            <a:pPr marL="285750" indent="-285750">
              <a:buFont typeface="Arial" panose="020B0604020202020204" pitchFamily="34" charset="0"/>
              <a:buChar char="•"/>
            </a:pPr>
            <a:r>
              <a:rPr lang="cs-CZ" sz="2400" dirty="0">
                <a:latin typeface="Bahnschrift" panose="020B0502040204020203" pitchFamily="34" charset="0"/>
              </a:rPr>
              <a:t>Nelze vyloučit, že při (ne)zapnutí něčeho se něco v systému změní </a:t>
            </a:r>
          </a:p>
          <a:p>
            <a:endParaRPr lang="cs-CZ" sz="2400" dirty="0">
              <a:solidFill>
                <a:srgbClr val="FF0000"/>
              </a:solidFill>
              <a:latin typeface="Bahnschrift" panose="020B0502040204020203" pitchFamily="34" charset="0"/>
            </a:endParaRPr>
          </a:p>
          <a:p>
            <a:r>
              <a:rPr lang="cs-CZ" sz="2400" dirty="0">
                <a:solidFill>
                  <a:srgbClr val="FF0000"/>
                </a:solidFill>
                <a:latin typeface="Bahnschrift" panose="020B0502040204020203" pitchFamily="34" charset="0"/>
              </a:rPr>
              <a:t>Prospektivní studie</a:t>
            </a:r>
          </a:p>
          <a:p>
            <a:pPr marL="285750" indent="-285750">
              <a:buFont typeface="Arial" panose="020B0604020202020204" pitchFamily="34" charset="0"/>
              <a:buChar char="•"/>
            </a:pPr>
            <a:r>
              <a:rPr lang="cs-CZ" sz="2400" dirty="0">
                <a:latin typeface="Bahnschrift" panose="020B0502040204020203" pitchFamily="34" charset="0"/>
              </a:rPr>
              <a:t>Kalibrace modelu na dosavadní data</a:t>
            </a:r>
          </a:p>
          <a:p>
            <a:pPr marL="285750" indent="-285750">
              <a:buFont typeface="Arial" panose="020B0604020202020204" pitchFamily="34" charset="0"/>
              <a:buChar char="•"/>
            </a:pPr>
            <a:r>
              <a:rPr lang="cs-CZ" sz="2400" dirty="0">
                <a:latin typeface="Bahnschrift" panose="020B0502040204020203" pitchFamily="34" charset="0"/>
              </a:rPr>
              <a:t>Projekce budoucího vývoje</a:t>
            </a:r>
          </a:p>
          <a:p>
            <a:pPr marL="285750" indent="-285750">
              <a:buFont typeface="Arial" panose="020B0604020202020204" pitchFamily="34" charset="0"/>
              <a:buChar char="•"/>
            </a:pPr>
            <a:r>
              <a:rPr lang="cs-CZ" sz="2400" dirty="0" err="1">
                <a:latin typeface="Bahnschrift" panose="020B0502040204020203" pitchFamily="34" charset="0"/>
              </a:rPr>
              <a:t>What-if</a:t>
            </a:r>
            <a:r>
              <a:rPr lang="cs-CZ" sz="2400" dirty="0">
                <a:latin typeface="Bahnschrift" panose="020B0502040204020203" pitchFamily="34" charset="0"/>
              </a:rPr>
              <a:t> scénáře pro posouzení možných opatření: kvalitativní vhled</a:t>
            </a:r>
          </a:p>
          <a:p>
            <a:pPr marL="285750" indent="-285750">
              <a:buFont typeface="Arial" panose="020B0604020202020204" pitchFamily="34" charset="0"/>
              <a:buChar char="•"/>
            </a:pPr>
            <a:r>
              <a:rPr lang="cs-CZ" sz="2400" dirty="0">
                <a:latin typeface="Bahnschrift" panose="020B0502040204020203" pitchFamily="34" charset="0"/>
              </a:rPr>
              <a:t>Nelze podchytit něco, o čem nevíme, že nastane</a:t>
            </a:r>
          </a:p>
          <a:p>
            <a:endParaRPr lang="cs-CZ" sz="2400" dirty="0">
              <a:latin typeface="Bahnschrift" panose="020B0502040204020203" pitchFamily="34" charset="0"/>
            </a:endParaRPr>
          </a:p>
        </p:txBody>
      </p:sp>
    </p:spTree>
    <p:extLst>
      <p:ext uri="{BB962C8B-B14F-4D97-AF65-F5344CB8AC3E}">
        <p14:creationId xmlns:p14="http://schemas.microsoft.com/office/powerpoint/2010/main" val="737610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23A1EE3B-F270-4462-8DBD-B86183DF999C}"/>
              </a:ext>
            </a:extLst>
          </p:cNvPr>
          <p:cNvPicPr>
            <a:picLocks noChangeAspect="1"/>
          </p:cNvPicPr>
          <p:nvPr/>
        </p:nvPicPr>
        <p:blipFill>
          <a:blip r:embed="rId2"/>
          <a:stretch>
            <a:fillRect/>
          </a:stretch>
        </p:blipFill>
        <p:spPr>
          <a:xfrm>
            <a:off x="5623159" y="1147790"/>
            <a:ext cx="2635769" cy="5051259"/>
          </a:xfrm>
          <a:prstGeom prst="rect">
            <a:avLst/>
          </a:prstGeom>
        </p:spPr>
      </p:pic>
      <p:sp>
        <p:nvSpPr>
          <p:cNvPr id="8" name="TextovéPole 7">
            <a:extLst>
              <a:ext uri="{FF2B5EF4-FFF2-40B4-BE49-F238E27FC236}">
                <a16:creationId xmlns:a16="http://schemas.microsoft.com/office/drawing/2014/main" id="{CB9C45CA-641E-4964-B5EE-CCAF0DC8E2C1}"/>
              </a:ext>
            </a:extLst>
          </p:cNvPr>
          <p:cNvSpPr txBox="1"/>
          <p:nvPr/>
        </p:nvSpPr>
        <p:spPr>
          <a:xfrm>
            <a:off x="519256" y="324549"/>
            <a:ext cx="8138766" cy="584775"/>
          </a:xfrm>
          <a:prstGeom prst="rect">
            <a:avLst/>
          </a:prstGeom>
          <a:noFill/>
        </p:spPr>
        <p:txBody>
          <a:bodyPr wrap="none" rtlCol="0">
            <a:spAutoFit/>
          </a:bodyPr>
          <a:lstStyle/>
          <a:p>
            <a:r>
              <a:rPr lang="cs-CZ" sz="3200" dirty="0">
                <a:latin typeface="Bahnschrift" panose="020B0502040204020203" pitchFamily="34" charset="0"/>
              </a:rPr>
              <a:t>Problém odkladu druhých vakcinační dávek</a:t>
            </a:r>
          </a:p>
        </p:txBody>
      </p:sp>
      <p:sp>
        <p:nvSpPr>
          <p:cNvPr id="2" name="TextovéPole 1">
            <a:extLst>
              <a:ext uri="{FF2B5EF4-FFF2-40B4-BE49-F238E27FC236}">
                <a16:creationId xmlns:a16="http://schemas.microsoft.com/office/drawing/2014/main" id="{E3CE7A5F-8FF1-456E-A49D-B95D8298B8BF}"/>
              </a:ext>
            </a:extLst>
          </p:cNvPr>
          <p:cNvSpPr txBox="1"/>
          <p:nvPr/>
        </p:nvSpPr>
        <p:spPr>
          <a:xfrm>
            <a:off x="6941043" y="6348785"/>
            <a:ext cx="5156624" cy="369332"/>
          </a:xfrm>
          <a:prstGeom prst="rect">
            <a:avLst/>
          </a:prstGeom>
          <a:noFill/>
        </p:spPr>
        <p:txBody>
          <a:bodyPr wrap="square" rtlCol="0">
            <a:spAutoFit/>
          </a:bodyPr>
          <a:lstStyle/>
          <a:p>
            <a:r>
              <a:rPr lang="cs-CZ" dirty="0">
                <a:latin typeface="Bahnschrift" panose="020B0502040204020203" pitchFamily="34" charset="0"/>
              </a:rPr>
              <a:t>Berec et al. (2022) </a:t>
            </a:r>
            <a:r>
              <a:rPr lang="cs-CZ" dirty="0" err="1">
                <a:latin typeface="Bahnschrift" panose="020B0502040204020203" pitchFamily="34" charset="0"/>
              </a:rPr>
              <a:t>Scientific</a:t>
            </a:r>
            <a:r>
              <a:rPr lang="cs-CZ" dirty="0">
                <a:latin typeface="Bahnschrift" panose="020B0502040204020203" pitchFamily="34" charset="0"/>
              </a:rPr>
              <a:t> </a:t>
            </a:r>
            <a:r>
              <a:rPr lang="cs-CZ" dirty="0" err="1">
                <a:latin typeface="Bahnschrift" panose="020B0502040204020203" pitchFamily="34" charset="0"/>
              </a:rPr>
              <a:t>Reports</a:t>
            </a:r>
            <a:r>
              <a:rPr lang="cs-CZ" dirty="0">
                <a:latin typeface="Bahnschrift" panose="020B0502040204020203" pitchFamily="34" charset="0"/>
              </a:rPr>
              <a:t> (</a:t>
            </a:r>
            <a:r>
              <a:rPr lang="cs-CZ" dirty="0" err="1">
                <a:latin typeface="Bahnschrift" panose="020B0502040204020203" pitchFamily="34" charset="0"/>
              </a:rPr>
              <a:t>accepted</a:t>
            </a:r>
            <a:r>
              <a:rPr lang="cs-CZ" dirty="0">
                <a:latin typeface="Bahnschrift" panose="020B0502040204020203" pitchFamily="34" charset="0"/>
              </a:rPr>
              <a:t>)</a:t>
            </a:r>
          </a:p>
        </p:txBody>
      </p:sp>
      <p:sp>
        <p:nvSpPr>
          <p:cNvPr id="3" name="TextovéPole 2">
            <a:extLst>
              <a:ext uri="{FF2B5EF4-FFF2-40B4-BE49-F238E27FC236}">
                <a16:creationId xmlns:a16="http://schemas.microsoft.com/office/drawing/2014/main" id="{30279A84-F64F-45CF-AD2C-00A104B1C9BF}"/>
              </a:ext>
            </a:extLst>
          </p:cNvPr>
          <p:cNvSpPr txBox="1"/>
          <p:nvPr/>
        </p:nvSpPr>
        <p:spPr>
          <a:xfrm>
            <a:off x="8336130" y="1509203"/>
            <a:ext cx="2057684" cy="1477328"/>
          </a:xfrm>
          <a:prstGeom prst="rect">
            <a:avLst/>
          </a:prstGeom>
          <a:noFill/>
        </p:spPr>
        <p:txBody>
          <a:bodyPr wrap="square" rtlCol="0">
            <a:spAutoFit/>
          </a:bodyPr>
          <a:lstStyle/>
          <a:p>
            <a:r>
              <a:rPr lang="cs-CZ" dirty="0">
                <a:latin typeface="Bahnschrift" panose="020B0502040204020203" pitchFamily="34" charset="0"/>
              </a:rPr>
              <a:t>Přísná opatření, dostatek dávek, vakcína chrání před infekcí a symptomy</a:t>
            </a:r>
          </a:p>
        </p:txBody>
      </p:sp>
      <p:sp>
        <p:nvSpPr>
          <p:cNvPr id="9" name="TextovéPole 8">
            <a:extLst>
              <a:ext uri="{FF2B5EF4-FFF2-40B4-BE49-F238E27FC236}">
                <a16:creationId xmlns:a16="http://schemas.microsoft.com/office/drawing/2014/main" id="{4C536E85-D8AC-4ADE-A26B-5A1884016424}"/>
              </a:ext>
            </a:extLst>
          </p:cNvPr>
          <p:cNvSpPr txBox="1"/>
          <p:nvPr/>
        </p:nvSpPr>
        <p:spPr>
          <a:xfrm>
            <a:off x="8318372" y="4173984"/>
            <a:ext cx="2077377" cy="1477328"/>
          </a:xfrm>
          <a:prstGeom prst="rect">
            <a:avLst/>
          </a:prstGeom>
          <a:noFill/>
        </p:spPr>
        <p:txBody>
          <a:bodyPr wrap="square" rtlCol="0">
            <a:spAutoFit/>
          </a:bodyPr>
          <a:lstStyle/>
          <a:p>
            <a:r>
              <a:rPr lang="cs-CZ" dirty="0">
                <a:latin typeface="Bahnschrift" panose="020B0502040204020203" pitchFamily="34" charset="0"/>
              </a:rPr>
              <a:t>Mírná opatření, nedostatek dávek, vakcína chrání před vážnými symptomy a smrtí</a:t>
            </a:r>
          </a:p>
        </p:txBody>
      </p:sp>
      <p:sp>
        <p:nvSpPr>
          <p:cNvPr id="4" name="TextovéPole 3">
            <a:extLst>
              <a:ext uri="{FF2B5EF4-FFF2-40B4-BE49-F238E27FC236}">
                <a16:creationId xmlns:a16="http://schemas.microsoft.com/office/drawing/2014/main" id="{B8C5ED58-2526-4612-A78D-9EC371D76393}"/>
              </a:ext>
            </a:extLst>
          </p:cNvPr>
          <p:cNvSpPr txBox="1"/>
          <p:nvPr/>
        </p:nvSpPr>
        <p:spPr>
          <a:xfrm>
            <a:off x="8250313" y="3248214"/>
            <a:ext cx="3436038" cy="646331"/>
          </a:xfrm>
          <a:prstGeom prst="rect">
            <a:avLst/>
          </a:prstGeom>
          <a:noFill/>
        </p:spPr>
        <p:txBody>
          <a:bodyPr wrap="square" rtlCol="0">
            <a:spAutoFit/>
          </a:bodyPr>
          <a:lstStyle/>
          <a:p>
            <a:r>
              <a:rPr lang="cs-CZ" dirty="0">
                <a:solidFill>
                  <a:srgbClr val="0070C0"/>
                </a:solidFill>
                <a:latin typeface="Bahnschrift" panose="020B0502040204020203" pitchFamily="34" charset="0"/>
              </a:rPr>
              <a:t>Modrá: preference 21 dní</a:t>
            </a:r>
          </a:p>
          <a:p>
            <a:r>
              <a:rPr lang="cs-CZ" dirty="0">
                <a:solidFill>
                  <a:srgbClr val="FF0000"/>
                </a:solidFill>
                <a:latin typeface="Bahnschrift" panose="020B0502040204020203" pitchFamily="34" charset="0"/>
              </a:rPr>
              <a:t>Červená: preference 42 dní</a:t>
            </a:r>
          </a:p>
        </p:txBody>
      </p:sp>
      <p:pic>
        <p:nvPicPr>
          <p:cNvPr id="10" name="Obrázek 9">
            <a:extLst>
              <a:ext uri="{FF2B5EF4-FFF2-40B4-BE49-F238E27FC236}">
                <a16:creationId xmlns:a16="http://schemas.microsoft.com/office/drawing/2014/main" id="{5EFA510D-739F-4E72-9791-403E409DAB9A}"/>
              </a:ext>
            </a:extLst>
          </p:cNvPr>
          <p:cNvPicPr>
            <a:picLocks noChangeAspect="1"/>
          </p:cNvPicPr>
          <p:nvPr/>
        </p:nvPicPr>
        <p:blipFill>
          <a:blip r:embed="rId3"/>
          <a:stretch>
            <a:fillRect/>
          </a:stretch>
        </p:blipFill>
        <p:spPr>
          <a:xfrm>
            <a:off x="1279341" y="1246508"/>
            <a:ext cx="3878586" cy="2522596"/>
          </a:xfrm>
          <a:prstGeom prst="rect">
            <a:avLst/>
          </a:prstGeom>
        </p:spPr>
      </p:pic>
      <p:pic>
        <p:nvPicPr>
          <p:cNvPr id="12" name="Obrázek 11">
            <a:extLst>
              <a:ext uri="{FF2B5EF4-FFF2-40B4-BE49-F238E27FC236}">
                <a16:creationId xmlns:a16="http://schemas.microsoft.com/office/drawing/2014/main" id="{90B098BF-DBF8-4BD4-B012-AC3C59433A04}"/>
              </a:ext>
            </a:extLst>
          </p:cNvPr>
          <p:cNvPicPr>
            <a:picLocks noChangeAspect="1"/>
          </p:cNvPicPr>
          <p:nvPr/>
        </p:nvPicPr>
        <p:blipFill>
          <a:blip r:embed="rId4"/>
          <a:stretch>
            <a:fillRect/>
          </a:stretch>
        </p:blipFill>
        <p:spPr>
          <a:xfrm>
            <a:off x="1214541" y="3429000"/>
            <a:ext cx="4022649" cy="2623467"/>
          </a:xfrm>
          <a:prstGeom prst="rect">
            <a:avLst/>
          </a:prstGeom>
        </p:spPr>
      </p:pic>
    </p:spTree>
    <p:extLst>
      <p:ext uri="{BB962C8B-B14F-4D97-AF65-F5344CB8AC3E}">
        <p14:creationId xmlns:p14="http://schemas.microsoft.com/office/powerpoint/2010/main" val="3251756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4725AD-20BB-49BB-9CA0-1A5A31B5DE53}"/>
              </a:ext>
            </a:extLst>
          </p:cNvPr>
          <p:cNvSpPr>
            <a:spLocks noGrp="1"/>
          </p:cNvSpPr>
          <p:nvPr>
            <p:ph type="title"/>
          </p:nvPr>
        </p:nvSpPr>
        <p:spPr>
          <a:xfrm>
            <a:off x="1221296" y="215313"/>
            <a:ext cx="10515600" cy="1325563"/>
          </a:xfrm>
        </p:spPr>
        <p:txBody>
          <a:bodyPr>
            <a:normAutofit/>
          </a:bodyPr>
          <a:lstStyle/>
          <a:p>
            <a:r>
              <a:rPr lang="cs-CZ" sz="3600" dirty="0">
                <a:latin typeface="Bahnschrift" panose="020B0502040204020203" pitchFamily="34" charset="0"/>
              </a:rPr>
              <a:t>Komunikace modelů a nejistoty jejich výstupů</a:t>
            </a:r>
          </a:p>
        </p:txBody>
      </p:sp>
      <p:sp>
        <p:nvSpPr>
          <p:cNvPr id="5" name="TextovéPole 4">
            <a:extLst>
              <a:ext uri="{FF2B5EF4-FFF2-40B4-BE49-F238E27FC236}">
                <a16:creationId xmlns:a16="http://schemas.microsoft.com/office/drawing/2014/main" id="{7E0DCD0F-0658-4BD1-9EF8-F2327DF6824D}"/>
              </a:ext>
            </a:extLst>
          </p:cNvPr>
          <p:cNvSpPr txBox="1"/>
          <p:nvPr/>
        </p:nvSpPr>
        <p:spPr>
          <a:xfrm>
            <a:off x="8610934" y="4773078"/>
            <a:ext cx="2468870" cy="1200329"/>
          </a:xfrm>
          <a:prstGeom prst="rect">
            <a:avLst/>
          </a:prstGeom>
          <a:solidFill>
            <a:schemeClr val="tx2">
              <a:lumMod val="40000"/>
              <a:lumOff val="60000"/>
            </a:schemeClr>
          </a:solidFill>
        </p:spPr>
        <p:txBody>
          <a:bodyPr wrap="square" rtlCol="0">
            <a:spAutoFit/>
          </a:bodyPr>
          <a:lstStyle/>
          <a:p>
            <a:r>
              <a:rPr lang="cs-CZ" sz="1800" dirty="0">
                <a:latin typeface="Bahnschrift" panose="020B0502040204020203" pitchFamily="34" charset="0"/>
              </a:rPr>
              <a:t>Modely radí, rozhodují politici, kteří ovšem neúspěchy nemohou svádět na modeláře</a:t>
            </a:r>
          </a:p>
        </p:txBody>
      </p:sp>
      <p:sp>
        <p:nvSpPr>
          <p:cNvPr id="6" name="TextovéPole 5">
            <a:extLst>
              <a:ext uri="{FF2B5EF4-FFF2-40B4-BE49-F238E27FC236}">
                <a16:creationId xmlns:a16="http://schemas.microsoft.com/office/drawing/2014/main" id="{9EDADAB3-0599-41CA-8D24-6066FCC6C9D1}"/>
              </a:ext>
            </a:extLst>
          </p:cNvPr>
          <p:cNvSpPr txBox="1"/>
          <p:nvPr/>
        </p:nvSpPr>
        <p:spPr>
          <a:xfrm>
            <a:off x="1610010" y="1494208"/>
            <a:ext cx="2076572" cy="1891928"/>
          </a:xfrm>
          <a:prstGeom prst="rect">
            <a:avLst/>
          </a:prstGeom>
          <a:solidFill>
            <a:schemeClr val="accent2">
              <a:lumMod val="40000"/>
              <a:lumOff val="60000"/>
            </a:schemeClr>
          </a:solidFill>
        </p:spPr>
        <p:txBody>
          <a:bodyPr wrap="square" rtlCol="0">
            <a:spAutoFit/>
          </a:bodyPr>
          <a:lstStyle/>
          <a:p>
            <a:pPr>
              <a:lnSpc>
                <a:spcPct val="110000"/>
              </a:lnSpc>
              <a:spcBef>
                <a:spcPts val="600"/>
              </a:spcBef>
            </a:pPr>
            <a:r>
              <a:rPr lang="cs-CZ" sz="1800" dirty="0">
                <a:latin typeface="Bahnschrift" panose="020B0502040204020203" pitchFamily="34" charset="0"/>
              </a:rPr>
              <a:t>Je nutné pochopit, čeho jsou modely schopné a čeho ne, a jak nejisté jejich odpovědi mohou být</a:t>
            </a:r>
          </a:p>
        </p:txBody>
      </p:sp>
      <p:sp>
        <p:nvSpPr>
          <p:cNvPr id="9" name="TextovéPole 8">
            <a:extLst>
              <a:ext uri="{FF2B5EF4-FFF2-40B4-BE49-F238E27FC236}">
                <a16:creationId xmlns:a16="http://schemas.microsoft.com/office/drawing/2014/main" id="{8ABE4F2C-BB9B-435B-8648-6970C81F25EF}"/>
              </a:ext>
            </a:extLst>
          </p:cNvPr>
          <p:cNvSpPr txBox="1"/>
          <p:nvPr/>
        </p:nvSpPr>
        <p:spPr>
          <a:xfrm>
            <a:off x="3649230" y="4396735"/>
            <a:ext cx="2076572" cy="1891928"/>
          </a:xfrm>
          <a:prstGeom prst="rect">
            <a:avLst/>
          </a:prstGeom>
          <a:solidFill>
            <a:srgbClr val="C1A399"/>
          </a:solidFill>
        </p:spPr>
        <p:txBody>
          <a:bodyPr wrap="square" rtlCol="0">
            <a:spAutoFit/>
          </a:bodyPr>
          <a:lstStyle/>
          <a:p>
            <a:pPr>
              <a:lnSpc>
                <a:spcPct val="110000"/>
              </a:lnSpc>
              <a:spcBef>
                <a:spcPts val="600"/>
              </a:spcBef>
            </a:pPr>
            <a:r>
              <a:rPr lang="cs-CZ" sz="1800" dirty="0">
                <a:latin typeface="Bahnschrift" panose="020B0502040204020203" pitchFamily="34" charset="0"/>
              </a:rPr>
              <a:t>Projekce, ne predikce: založené na předpokladech, které druhý den nemusejí platit</a:t>
            </a:r>
          </a:p>
        </p:txBody>
      </p:sp>
      <p:sp>
        <p:nvSpPr>
          <p:cNvPr id="10" name="TextovéPole 9">
            <a:extLst>
              <a:ext uri="{FF2B5EF4-FFF2-40B4-BE49-F238E27FC236}">
                <a16:creationId xmlns:a16="http://schemas.microsoft.com/office/drawing/2014/main" id="{4546CD77-42E7-45FD-A660-D4F66AD41AD0}"/>
              </a:ext>
            </a:extLst>
          </p:cNvPr>
          <p:cNvSpPr txBox="1"/>
          <p:nvPr/>
        </p:nvSpPr>
        <p:spPr>
          <a:xfrm>
            <a:off x="4000592" y="1757300"/>
            <a:ext cx="2076572" cy="2196627"/>
          </a:xfrm>
          <a:prstGeom prst="rect">
            <a:avLst/>
          </a:prstGeom>
          <a:solidFill>
            <a:schemeClr val="accent5">
              <a:lumMod val="40000"/>
              <a:lumOff val="60000"/>
            </a:schemeClr>
          </a:solidFill>
        </p:spPr>
        <p:txBody>
          <a:bodyPr wrap="square" rtlCol="0">
            <a:spAutoFit/>
          </a:bodyPr>
          <a:lstStyle/>
          <a:p>
            <a:pPr>
              <a:lnSpc>
                <a:spcPct val="110000"/>
              </a:lnSpc>
              <a:spcBef>
                <a:spcPts val="600"/>
              </a:spcBef>
            </a:pPr>
            <a:r>
              <a:rPr lang="cs-CZ" sz="1800" dirty="0">
                <a:latin typeface="Bahnschrift" panose="020B0502040204020203" pitchFamily="34" charset="0"/>
              </a:rPr>
              <a:t>Modely poskytují odpovědi, které často nelze získat jinak, s jistotou, kterou však nemohou garantovat</a:t>
            </a:r>
          </a:p>
        </p:txBody>
      </p:sp>
      <p:sp>
        <p:nvSpPr>
          <p:cNvPr id="11" name="TextovéPole 10">
            <a:extLst>
              <a:ext uri="{FF2B5EF4-FFF2-40B4-BE49-F238E27FC236}">
                <a16:creationId xmlns:a16="http://schemas.microsoft.com/office/drawing/2014/main" id="{6C7847F5-1279-4A55-8997-40B2E79F86CA}"/>
              </a:ext>
            </a:extLst>
          </p:cNvPr>
          <p:cNvSpPr txBox="1"/>
          <p:nvPr/>
        </p:nvSpPr>
        <p:spPr>
          <a:xfrm>
            <a:off x="1221296" y="3773317"/>
            <a:ext cx="2076572" cy="1587229"/>
          </a:xfrm>
          <a:prstGeom prst="rect">
            <a:avLst/>
          </a:prstGeom>
          <a:solidFill>
            <a:srgbClr val="9DBDBC"/>
          </a:solidFill>
        </p:spPr>
        <p:txBody>
          <a:bodyPr wrap="square" rtlCol="0">
            <a:spAutoFit/>
          </a:bodyPr>
          <a:lstStyle/>
          <a:p>
            <a:pPr>
              <a:lnSpc>
                <a:spcPct val="110000"/>
              </a:lnSpc>
              <a:spcBef>
                <a:spcPts val="600"/>
              </a:spcBef>
            </a:pPr>
            <a:r>
              <a:rPr lang="cs-CZ" sz="1800" dirty="0">
                <a:latin typeface="Bahnschrift" panose="020B0502040204020203" pitchFamily="34" charset="0"/>
              </a:rPr>
              <a:t>Mylný dojem, že mohu-li replikovat minulost, tak můžu předvídat i budoucnost</a:t>
            </a:r>
            <a:endParaRPr lang="en-US" sz="1800" dirty="0">
              <a:latin typeface="Bahnschrift" panose="020B0502040204020203" pitchFamily="34" charset="0"/>
            </a:endParaRPr>
          </a:p>
        </p:txBody>
      </p:sp>
      <p:sp>
        <p:nvSpPr>
          <p:cNvPr id="12" name="TextovéPole 11">
            <a:extLst>
              <a:ext uri="{FF2B5EF4-FFF2-40B4-BE49-F238E27FC236}">
                <a16:creationId xmlns:a16="http://schemas.microsoft.com/office/drawing/2014/main" id="{9EC6F5F4-0C33-434B-BB86-75BC1C5A64F7}"/>
              </a:ext>
            </a:extLst>
          </p:cNvPr>
          <p:cNvSpPr txBox="1"/>
          <p:nvPr/>
        </p:nvSpPr>
        <p:spPr>
          <a:xfrm>
            <a:off x="6391174" y="2589590"/>
            <a:ext cx="2076572" cy="1891928"/>
          </a:xfrm>
          <a:prstGeom prst="rect">
            <a:avLst/>
          </a:prstGeom>
          <a:solidFill>
            <a:schemeClr val="accent6">
              <a:lumMod val="40000"/>
              <a:lumOff val="60000"/>
            </a:schemeClr>
          </a:solidFill>
        </p:spPr>
        <p:txBody>
          <a:bodyPr wrap="square" rtlCol="0">
            <a:spAutoFit/>
          </a:bodyPr>
          <a:lstStyle/>
          <a:p>
            <a:pPr>
              <a:lnSpc>
                <a:spcPct val="110000"/>
              </a:lnSpc>
              <a:spcBef>
                <a:spcPts val="600"/>
              </a:spcBef>
            </a:pPr>
            <a:r>
              <a:rPr lang="cs-CZ" sz="1800" dirty="0">
                <a:latin typeface="Bahnschrift" panose="020B0502040204020203" pitchFamily="34" charset="0"/>
              </a:rPr>
              <a:t>Důvěra v modely byla často slepá, modeláři tomu ale občas šli naproti svou přílišnou sebedůvěrou</a:t>
            </a:r>
          </a:p>
        </p:txBody>
      </p:sp>
      <p:sp>
        <p:nvSpPr>
          <p:cNvPr id="13" name="TextovéPole 12">
            <a:extLst>
              <a:ext uri="{FF2B5EF4-FFF2-40B4-BE49-F238E27FC236}">
                <a16:creationId xmlns:a16="http://schemas.microsoft.com/office/drawing/2014/main" id="{9FF351FE-AAE0-4B60-8990-B56BEEBDD470}"/>
              </a:ext>
            </a:extLst>
          </p:cNvPr>
          <p:cNvSpPr txBox="1"/>
          <p:nvPr/>
        </p:nvSpPr>
        <p:spPr>
          <a:xfrm>
            <a:off x="8807083" y="2058663"/>
            <a:ext cx="2076572" cy="2196627"/>
          </a:xfrm>
          <a:prstGeom prst="rect">
            <a:avLst/>
          </a:prstGeom>
          <a:solidFill>
            <a:schemeClr val="accent4">
              <a:lumMod val="40000"/>
              <a:lumOff val="60000"/>
            </a:schemeClr>
          </a:solidFill>
        </p:spPr>
        <p:txBody>
          <a:bodyPr wrap="square" rtlCol="0">
            <a:spAutoFit/>
          </a:bodyPr>
          <a:lstStyle/>
          <a:p>
            <a:pPr>
              <a:lnSpc>
                <a:spcPct val="110000"/>
              </a:lnSpc>
              <a:spcBef>
                <a:spcPts val="600"/>
              </a:spcBef>
            </a:pPr>
            <a:r>
              <a:rPr lang="cs-CZ" sz="1800" dirty="0">
                <a:latin typeface="Bahnschrift" panose="020B0502040204020203" pitchFamily="34" charset="0"/>
              </a:rPr>
              <a:t>„Co, když jsem udělal chybu?“ Jako vědec chci přispět, ale nejsem zvyklý brát za to zodpovědnost</a:t>
            </a:r>
          </a:p>
        </p:txBody>
      </p:sp>
      <p:sp>
        <p:nvSpPr>
          <p:cNvPr id="14" name="TextovéPole 13">
            <a:extLst>
              <a:ext uri="{FF2B5EF4-FFF2-40B4-BE49-F238E27FC236}">
                <a16:creationId xmlns:a16="http://schemas.microsoft.com/office/drawing/2014/main" id="{0D5334B4-C963-42CB-912B-3032DA3FC9F0}"/>
              </a:ext>
            </a:extLst>
          </p:cNvPr>
          <p:cNvSpPr txBox="1"/>
          <p:nvPr/>
        </p:nvSpPr>
        <p:spPr>
          <a:xfrm>
            <a:off x="6077164" y="4853783"/>
            <a:ext cx="2076572" cy="1282531"/>
          </a:xfrm>
          <a:prstGeom prst="rect">
            <a:avLst/>
          </a:prstGeom>
          <a:solidFill>
            <a:schemeClr val="bg2">
              <a:lumMod val="75000"/>
            </a:schemeClr>
          </a:solidFill>
        </p:spPr>
        <p:txBody>
          <a:bodyPr wrap="square" rtlCol="0">
            <a:spAutoFit/>
          </a:bodyPr>
          <a:lstStyle/>
          <a:p>
            <a:pPr>
              <a:lnSpc>
                <a:spcPct val="110000"/>
              </a:lnSpc>
              <a:spcBef>
                <a:spcPts val="600"/>
              </a:spcBef>
            </a:pPr>
            <a:r>
              <a:rPr lang="cs-CZ" sz="1800" dirty="0">
                <a:latin typeface="Bahnschrift" panose="020B0502040204020203" pitchFamily="34" charset="0"/>
              </a:rPr>
              <a:t>„Vrchol současné vlny bude tento týden. Tak ne, asi ten příští.“ </a:t>
            </a:r>
          </a:p>
        </p:txBody>
      </p:sp>
    </p:spTree>
    <p:extLst>
      <p:ext uri="{BB962C8B-B14F-4D97-AF65-F5344CB8AC3E}">
        <p14:creationId xmlns:p14="http://schemas.microsoft.com/office/powerpoint/2010/main" val="1614969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CF1B483-E908-40F2-83CE-C952895964B8}"/>
              </a:ext>
            </a:extLst>
          </p:cNvPr>
          <p:cNvSpPr>
            <a:spLocks noGrp="1"/>
          </p:cNvSpPr>
          <p:nvPr>
            <p:ph type="title"/>
          </p:nvPr>
        </p:nvSpPr>
        <p:spPr>
          <a:xfrm>
            <a:off x="1444755" y="552906"/>
            <a:ext cx="3698745" cy="1674904"/>
          </a:xfrm>
        </p:spPr>
        <p:txBody>
          <a:bodyPr anchor="ctr">
            <a:normAutofit/>
          </a:bodyPr>
          <a:lstStyle/>
          <a:p>
            <a:r>
              <a:rPr lang="cs-CZ" sz="4000" dirty="0">
                <a:latin typeface="Bahnschrift" panose="020B0502040204020203" pitchFamily="34" charset="0"/>
              </a:rPr>
              <a:t>ECDC </a:t>
            </a:r>
            <a:br>
              <a:rPr lang="cs-CZ" sz="4000" dirty="0">
                <a:latin typeface="Bahnschrift" panose="020B0502040204020203" pitchFamily="34" charset="0"/>
              </a:rPr>
            </a:br>
            <a:r>
              <a:rPr lang="cs-CZ" sz="4000" dirty="0" err="1">
                <a:latin typeface="Bahnschrift" panose="020B0502040204020203" pitchFamily="34" charset="0"/>
              </a:rPr>
              <a:t>Forecast</a:t>
            </a:r>
            <a:r>
              <a:rPr lang="cs-CZ" sz="4000" dirty="0">
                <a:latin typeface="Bahnschrift" panose="020B0502040204020203" pitchFamily="34" charset="0"/>
              </a:rPr>
              <a:t> Hub</a:t>
            </a:r>
          </a:p>
        </p:txBody>
      </p:sp>
      <p:sp>
        <p:nvSpPr>
          <p:cNvPr id="3" name="Zástupný obsah 2">
            <a:extLst>
              <a:ext uri="{FF2B5EF4-FFF2-40B4-BE49-F238E27FC236}">
                <a16:creationId xmlns:a16="http://schemas.microsoft.com/office/drawing/2014/main" id="{C6D02D2D-F317-40F5-841E-DD6096D3E29F}"/>
              </a:ext>
            </a:extLst>
          </p:cNvPr>
          <p:cNvSpPr>
            <a:spLocks noGrp="1"/>
          </p:cNvSpPr>
          <p:nvPr>
            <p:ph idx="1"/>
          </p:nvPr>
        </p:nvSpPr>
        <p:spPr>
          <a:xfrm>
            <a:off x="5419384" y="552905"/>
            <a:ext cx="5159825" cy="1674905"/>
          </a:xfrm>
        </p:spPr>
        <p:txBody>
          <a:bodyPr anchor="ctr">
            <a:normAutofit/>
          </a:bodyPr>
          <a:lstStyle/>
          <a:p>
            <a:r>
              <a:rPr lang="cs-CZ" sz="1900" dirty="0">
                <a:latin typeface="Bahnschrift" panose="020B0502040204020203" pitchFamily="34" charset="0"/>
              </a:rPr>
              <a:t>Souborná předpověď</a:t>
            </a:r>
          </a:p>
          <a:p>
            <a:r>
              <a:rPr lang="cs-CZ" sz="1900" dirty="0">
                <a:latin typeface="Bahnschrift" panose="020B0502040204020203" pitchFamily="34" charset="0"/>
              </a:rPr>
              <a:t>„Moudrost davu“</a:t>
            </a:r>
          </a:p>
          <a:p>
            <a:r>
              <a:rPr lang="cs-CZ" sz="1900" dirty="0">
                <a:latin typeface="Bahnschrift" panose="020B0502040204020203" pitchFamily="34" charset="0"/>
              </a:rPr>
              <a:t>Každý model může být dobrý v něčem jiném, může mít různou složitost, uplatnit jiný přístup</a:t>
            </a:r>
          </a:p>
        </p:txBody>
      </p:sp>
      <p:pic>
        <p:nvPicPr>
          <p:cNvPr id="7" name="Obrázek 6">
            <a:extLst>
              <a:ext uri="{FF2B5EF4-FFF2-40B4-BE49-F238E27FC236}">
                <a16:creationId xmlns:a16="http://schemas.microsoft.com/office/drawing/2014/main" id="{FDB0ED05-F98C-494C-A587-42B0AFFC926D}"/>
              </a:ext>
            </a:extLst>
          </p:cNvPr>
          <p:cNvPicPr>
            <a:picLocks noChangeAspect="1"/>
          </p:cNvPicPr>
          <p:nvPr/>
        </p:nvPicPr>
        <p:blipFill>
          <a:blip r:embed="rId2"/>
          <a:stretch>
            <a:fillRect/>
          </a:stretch>
        </p:blipFill>
        <p:spPr>
          <a:xfrm>
            <a:off x="1505427" y="2405149"/>
            <a:ext cx="9175047" cy="3899395"/>
          </a:xfrm>
          <a:prstGeom prst="rect">
            <a:avLst/>
          </a:prstGeom>
        </p:spPr>
      </p:pic>
    </p:spTree>
    <p:extLst>
      <p:ext uri="{BB962C8B-B14F-4D97-AF65-F5344CB8AC3E}">
        <p14:creationId xmlns:p14="http://schemas.microsoft.com/office/powerpoint/2010/main" val="3847257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ázek 9">
            <a:extLst>
              <a:ext uri="{FF2B5EF4-FFF2-40B4-BE49-F238E27FC236}">
                <a16:creationId xmlns:a16="http://schemas.microsoft.com/office/drawing/2014/main" id="{9F28FC64-513E-4972-BE35-1A584E9BF0F3}"/>
              </a:ext>
            </a:extLst>
          </p:cNvPr>
          <p:cNvPicPr>
            <a:picLocks noChangeAspect="1"/>
          </p:cNvPicPr>
          <p:nvPr/>
        </p:nvPicPr>
        <p:blipFill>
          <a:blip r:embed="rId2"/>
          <a:stretch>
            <a:fillRect/>
          </a:stretch>
        </p:blipFill>
        <p:spPr>
          <a:xfrm>
            <a:off x="1047751" y="364664"/>
            <a:ext cx="9925050" cy="2507860"/>
          </a:xfrm>
          <a:prstGeom prst="rect">
            <a:avLst/>
          </a:prstGeom>
        </p:spPr>
      </p:pic>
      <p:pic>
        <p:nvPicPr>
          <p:cNvPr id="14" name="Obrázek 13">
            <a:extLst>
              <a:ext uri="{FF2B5EF4-FFF2-40B4-BE49-F238E27FC236}">
                <a16:creationId xmlns:a16="http://schemas.microsoft.com/office/drawing/2014/main" id="{5DC0A664-5C94-4571-A4EB-8D0816879263}"/>
              </a:ext>
            </a:extLst>
          </p:cNvPr>
          <p:cNvPicPr>
            <a:picLocks noChangeAspect="1"/>
          </p:cNvPicPr>
          <p:nvPr/>
        </p:nvPicPr>
        <p:blipFill>
          <a:blip r:embed="rId3"/>
          <a:stretch>
            <a:fillRect/>
          </a:stretch>
        </p:blipFill>
        <p:spPr>
          <a:xfrm>
            <a:off x="909638" y="2993765"/>
            <a:ext cx="10201275" cy="3286125"/>
          </a:xfrm>
          <a:prstGeom prst="rect">
            <a:avLst/>
          </a:prstGeom>
        </p:spPr>
      </p:pic>
      <p:sp>
        <p:nvSpPr>
          <p:cNvPr id="15" name="TextovéPole 14">
            <a:extLst>
              <a:ext uri="{FF2B5EF4-FFF2-40B4-BE49-F238E27FC236}">
                <a16:creationId xmlns:a16="http://schemas.microsoft.com/office/drawing/2014/main" id="{E3B3C00F-F952-46D7-92E8-406E1294BA36}"/>
              </a:ext>
            </a:extLst>
          </p:cNvPr>
          <p:cNvSpPr txBox="1"/>
          <p:nvPr/>
        </p:nvSpPr>
        <p:spPr>
          <a:xfrm>
            <a:off x="5903096" y="6422328"/>
            <a:ext cx="6221575" cy="369332"/>
          </a:xfrm>
          <a:prstGeom prst="rect">
            <a:avLst/>
          </a:prstGeom>
          <a:noFill/>
        </p:spPr>
        <p:txBody>
          <a:bodyPr wrap="none" rtlCol="0">
            <a:spAutoFit/>
          </a:bodyPr>
          <a:lstStyle/>
          <a:p>
            <a:r>
              <a:rPr lang="cs-CZ" dirty="0">
                <a:latin typeface="Bahnschrift" panose="020B0502040204020203" pitchFamily="34" charset="0"/>
              </a:rPr>
              <a:t>https://www.cdc.gov/flu/weekly/flusight/flu-forecasts.htm</a:t>
            </a:r>
          </a:p>
        </p:txBody>
      </p:sp>
    </p:spTree>
    <p:extLst>
      <p:ext uri="{BB962C8B-B14F-4D97-AF65-F5344CB8AC3E}">
        <p14:creationId xmlns:p14="http://schemas.microsoft.com/office/powerpoint/2010/main" val="1053651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3596F7-D9B9-479E-89AB-A951A1D62051}"/>
              </a:ext>
            </a:extLst>
          </p:cNvPr>
          <p:cNvSpPr>
            <a:spLocks noGrp="1"/>
          </p:cNvSpPr>
          <p:nvPr>
            <p:ph type="title"/>
          </p:nvPr>
        </p:nvSpPr>
        <p:spPr>
          <a:xfrm>
            <a:off x="838200" y="148816"/>
            <a:ext cx="10515600" cy="1325563"/>
          </a:xfrm>
        </p:spPr>
        <p:txBody>
          <a:bodyPr/>
          <a:lstStyle/>
          <a:p>
            <a:r>
              <a:rPr lang="cs-CZ" dirty="0">
                <a:latin typeface="Bahnschrift" panose="020B0502040204020203" pitchFamily="34" charset="0"/>
              </a:rPr>
              <a:t>Post-vakcinační a post-infekční imunita</a:t>
            </a:r>
          </a:p>
        </p:txBody>
      </p:sp>
      <p:sp>
        <p:nvSpPr>
          <p:cNvPr id="12" name="TextovéPole 11">
            <a:extLst>
              <a:ext uri="{FF2B5EF4-FFF2-40B4-BE49-F238E27FC236}">
                <a16:creationId xmlns:a16="http://schemas.microsoft.com/office/drawing/2014/main" id="{A3F6E03B-F99F-44BD-B54A-FD17AC0C250C}"/>
              </a:ext>
            </a:extLst>
          </p:cNvPr>
          <p:cNvSpPr txBox="1"/>
          <p:nvPr/>
        </p:nvSpPr>
        <p:spPr>
          <a:xfrm>
            <a:off x="8008012" y="5935444"/>
            <a:ext cx="3345788" cy="646331"/>
          </a:xfrm>
          <a:prstGeom prst="rect">
            <a:avLst/>
          </a:prstGeom>
          <a:noFill/>
        </p:spPr>
        <p:txBody>
          <a:bodyPr wrap="none" rtlCol="0">
            <a:spAutoFit/>
          </a:bodyPr>
          <a:lstStyle/>
          <a:p>
            <a:r>
              <a:rPr lang="cs-CZ" dirty="0">
                <a:latin typeface="Bahnschrift" panose="020B0502040204020203" pitchFamily="34" charset="0"/>
              </a:rPr>
              <a:t>Šmíd et al. (2022) </a:t>
            </a:r>
            <a:r>
              <a:rPr lang="cs-CZ" dirty="0" err="1">
                <a:solidFill>
                  <a:srgbClr val="131313"/>
                </a:solidFill>
                <a:effectLst/>
                <a:latin typeface="Bahnschrift" panose="020B0502040204020203" pitchFamily="34" charset="0"/>
              </a:rPr>
              <a:t>Journal</a:t>
            </a:r>
            <a:r>
              <a:rPr lang="cs-CZ" dirty="0">
                <a:solidFill>
                  <a:srgbClr val="131313"/>
                </a:solidFill>
                <a:effectLst/>
                <a:latin typeface="Bahnschrift" panose="020B0502040204020203" pitchFamily="34" charset="0"/>
              </a:rPr>
              <a:t> </a:t>
            </a:r>
            <a:r>
              <a:rPr lang="cs-CZ" dirty="0" err="1">
                <a:solidFill>
                  <a:srgbClr val="131313"/>
                </a:solidFill>
                <a:effectLst/>
                <a:latin typeface="Bahnschrift" panose="020B0502040204020203" pitchFamily="34" charset="0"/>
              </a:rPr>
              <a:t>of</a:t>
            </a:r>
            <a:r>
              <a:rPr lang="cs-CZ" dirty="0">
                <a:solidFill>
                  <a:srgbClr val="131313"/>
                </a:solidFill>
                <a:effectLst/>
                <a:latin typeface="Bahnschrift" panose="020B0502040204020203" pitchFamily="34" charset="0"/>
              </a:rPr>
              <a:t> </a:t>
            </a:r>
          </a:p>
          <a:p>
            <a:r>
              <a:rPr lang="cs-CZ" dirty="0" err="1">
                <a:solidFill>
                  <a:srgbClr val="131313"/>
                </a:solidFill>
                <a:effectLst/>
                <a:latin typeface="Bahnschrift" panose="020B0502040204020203" pitchFamily="34" charset="0"/>
              </a:rPr>
              <a:t>Infectious</a:t>
            </a:r>
            <a:r>
              <a:rPr lang="cs-CZ" dirty="0">
                <a:solidFill>
                  <a:srgbClr val="131313"/>
                </a:solidFill>
                <a:effectLst/>
                <a:latin typeface="Bahnschrift" panose="020B0502040204020203" pitchFamily="34" charset="0"/>
              </a:rPr>
              <a:t> </a:t>
            </a:r>
            <a:r>
              <a:rPr lang="cs-CZ" dirty="0" err="1">
                <a:solidFill>
                  <a:srgbClr val="131313"/>
                </a:solidFill>
                <a:effectLst/>
                <a:latin typeface="Bahnschrift" panose="020B0502040204020203" pitchFamily="34" charset="0"/>
              </a:rPr>
              <a:t>Diseases</a:t>
            </a:r>
            <a:r>
              <a:rPr lang="cs-CZ" dirty="0">
                <a:solidFill>
                  <a:srgbClr val="131313"/>
                </a:solidFill>
                <a:effectLst/>
                <a:latin typeface="Bahnschrift" panose="020B0502040204020203" pitchFamily="34" charset="0"/>
              </a:rPr>
              <a:t> (</a:t>
            </a:r>
            <a:r>
              <a:rPr lang="cs-CZ" dirty="0" err="1">
                <a:solidFill>
                  <a:srgbClr val="131313"/>
                </a:solidFill>
                <a:effectLst/>
                <a:latin typeface="Bahnschrift" panose="020B0502040204020203" pitchFamily="34" charset="0"/>
              </a:rPr>
              <a:t>accepted</a:t>
            </a:r>
            <a:r>
              <a:rPr lang="cs-CZ" dirty="0">
                <a:solidFill>
                  <a:srgbClr val="131313"/>
                </a:solidFill>
                <a:effectLst/>
                <a:latin typeface="Bahnschrift" panose="020B0502040204020203" pitchFamily="34" charset="0"/>
              </a:rPr>
              <a:t>)</a:t>
            </a:r>
            <a:endParaRPr lang="cs-CZ" dirty="0">
              <a:latin typeface="Bahnschrift" panose="020B0502040204020203" pitchFamily="34" charset="0"/>
            </a:endParaRPr>
          </a:p>
        </p:txBody>
      </p:sp>
      <p:pic>
        <p:nvPicPr>
          <p:cNvPr id="4" name="Obrázek 3">
            <a:extLst>
              <a:ext uri="{FF2B5EF4-FFF2-40B4-BE49-F238E27FC236}">
                <a16:creationId xmlns:a16="http://schemas.microsoft.com/office/drawing/2014/main" id="{F8EFADF8-736F-4451-9487-3032DF02389C}"/>
              </a:ext>
            </a:extLst>
          </p:cNvPr>
          <p:cNvPicPr>
            <a:picLocks noChangeAspect="1"/>
          </p:cNvPicPr>
          <p:nvPr/>
        </p:nvPicPr>
        <p:blipFill>
          <a:blip r:embed="rId2"/>
          <a:stretch>
            <a:fillRect/>
          </a:stretch>
        </p:blipFill>
        <p:spPr>
          <a:xfrm>
            <a:off x="559066" y="1666515"/>
            <a:ext cx="6984734" cy="2193585"/>
          </a:xfrm>
          <a:prstGeom prst="rect">
            <a:avLst/>
          </a:prstGeom>
        </p:spPr>
      </p:pic>
      <p:pic>
        <p:nvPicPr>
          <p:cNvPr id="8" name="Obrázek 7">
            <a:extLst>
              <a:ext uri="{FF2B5EF4-FFF2-40B4-BE49-F238E27FC236}">
                <a16:creationId xmlns:a16="http://schemas.microsoft.com/office/drawing/2014/main" id="{0AE6C4C3-003F-42B5-BB9F-6D1846869469}"/>
              </a:ext>
            </a:extLst>
          </p:cNvPr>
          <p:cNvPicPr>
            <a:picLocks noChangeAspect="1"/>
          </p:cNvPicPr>
          <p:nvPr/>
        </p:nvPicPr>
        <p:blipFill>
          <a:blip r:embed="rId3"/>
          <a:stretch>
            <a:fillRect/>
          </a:stretch>
        </p:blipFill>
        <p:spPr>
          <a:xfrm>
            <a:off x="7718610" y="1384506"/>
            <a:ext cx="3844740" cy="2570547"/>
          </a:xfrm>
          <a:prstGeom prst="rect">
            <a:avLst/>
          </a:prstGeom>
        </p:spPr>
      </p:pic>
      <p:pic>
        <p:nvPicPr>
          <p:cNvPr id="13" name="Obrázek 12">
            <a:extLst>
              <a:ext uri="{FF2B5EF4-FFF2-40B4-BE49-F238E27FC236}">
                <a16:creationId xmlns:a16="http://schemas.microsoft.com/office/drawing/2014/main" id="{1710B64E-E713-47C9-95A5-DEB864198A81}"/>
              </a:ext>
            </a:extLst>
          </p:cNvPr>
          <p:cNvPicPr>
            <a:picLocks noChangeAspect="1"/>
          </p:cNvPicPr>
          <p:nvPr/>
        </p:nvPicPr>
        <p:blipFill>
          <a:blip r:embed="rId4"/>
          <a:stretch>
            <a:fillRect/>
          </a:stretch>
        </p:blipFill>
        <p:spPr>
          <a:xfrm>
            <a:off x="2216416" y="4052236"/>
            <a:ext cx="5374040" cy="2529539"/>
          </a:xfrm>
          <a:prstGeom prst="rect">
            <a:avLst/>
          </a:prstGeom>
        </p:spPr>
      </p:pic>
    </p:spTree>
    <p:extLst>
      <p:ext uri="{BB962C8B-B14F-4D97-AF65-F5344CB8AC3E}">
        <p14:creationId xmlns:p14="http://schemas.microsoft.com/office/powerpoint/2010/main" val="105601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09E05D-AE4F-46D9-8485-78354DFF841F}"/>
              </a:ext>
            </a:extLst>
          </p:cNvPr>
          <p:cNvSpPr>
            <a:spLocks noGrp="1"/>
          </p:cNvSpPr>
          <p:nvPr>
            <p:ph type="title"/>
          </p:nvPr>
        </p:nvSpPr>
        <p:spPr>
          <a:xfrm>
            <a:off x="838200" y="50491"/>
            <a:ext cx="10515600" cy="1325563"/>
          </a:xfrm>
        </p:spPr>
        <p:txBody>
          <a:bodyPr/>
          <a:lstStyle/>
          <a:p>
            <a:r>
              <a:rPr lang="cs-CZ" dirty="0">
                <a:latin typeface="Bahnschrift" panose="020B0502040204020203" pitchFamily="34" charset="0"/>
              </a:rPr>
              <a:t>Evoluce viru</a:t>
            </a:r>
          </a:p>
        </p:txBody>
      </p:sp>
      <p:sp>
        <p:nvSpPr>
          <p:cNvPr id="3" name="Zástupný obsah 2">
            <a:extLst>
              <a:ext uri="{FF2B5EF4-FFF2-40B4-BE49-F238E27FC236}">
                <a16:creationId xmlns:a16="http://schemas.microsoft.com/office/drawing/2014/main" id="{BE7CE100-3FDB-4297-A7B2-F785A876EFB8}"/>
              </a:ext>
            </a:extLst>
          </p:cNvPr>
          <p:cNvSpPr>
            <a:spLocks noGrp="1"/>
          </p:cNvSpPr>
          <p:nvPr>
            <p:ph idx="1"/>
          </p:nvPr>
        </p:nvSpPr>
        <p:spPr>
          <a:xfrm>
            <a:off x="594544" y="5175285"/>
            <a:ext cx="5941795" cy="1219124"/>
          </a:xfrm>
        </p:spPr>
        <p:txBody>
          <a:bodyPr>
            <a:noAutofit/>
          </a:bodyPr>
          <a:lstStyle/>
          <a:p>
            <a:pPr marL="0" indent="0">
              <a:spcBef>
                <a:spcPts val="600"/>
              </a:spcBef>
              <a:buNone/>
            </a:pPr>
            <a:r>
              <a:rPr lang="cs-CZ" sz="2000" dirty="0">
                <a:latin typeface="Bahnschrift" panose="020B0502040204020203" pitchFamily="34" charset="0"/>
              </a:rPr>
              <a:t>Modely s více variantami, které navíc poskytují jen částečnou imunitu, mohou být velmi složité: každý jednotlivý stav musí mít svůj </a:t>
            </a:r>
            <a:r>
              <a:rPr lang="cs-CZ" sz="2000" dirty="0" err="1">
                <a:latin typeface="Bahnschrift" panose="020B0502040204020203" pitchFamily="34" charset="0"/>
              </a:rPr>
              <a:t>kompartment</a:t>
            </a:r>
            <a:endParaRPr lang="cs-CZ" sz="2000" dirty="0">
              <a:latin typeface="Bahnschrift" panose="020B0502040204020203" pitchFamily="34" charset="0"/>
            </a:endParaRPr>
          </a:p>
        </p:txBody>
      </p:sp>
      <p:pic>
        <p:nvPicPr>
          <p:cNvPr id="12" name="Obrázek 11">
            <a:extLst>
              <a:ext uri="{FF2B5EF4-FFF2-40B4-BE49-F238E27FC236}">
                <a16:creationId xmlns:a16="http://schemas.microsoft.com/office/drawing/2014/main" id="{F257CC77-4200-4313-A494-2E0D1631B01E}"/>
              </a:ext>
            </a:extLst>
          </p:cNvPr>
          <p:cNvPicPr>
            <a:picLocks noChangeAspect="1"/>
          </p:cNvPicPr>
          <p:nvPr/>
        </p:nvPicPr>
        <p:blipFill>
          <a:blip r:embed="rId2"/>
          <a:stretch>
            <a:fillRect/>
          </a:stretch>
        </p:blipFill>
        <p:spPr>
          <a:xfrm>
            <a:off x="1906289" y="1442485"/>
            <a:ext cx="4057167" cy="3019718"/>
          </a:xfrm>
          <a:prstGeom prst="rect">
            <a:avLst/>
          </a:prstGeom>
        </p:spPr>
      </p:pic>
      <p:pic>
        <p:nvPicPr>
          <p:cNvPr id="14" name="Obrázek 13">
            <a:extLst>
              <a:ext uri="{FF2B5EF4-FFF2-40B4-BE49-F238E27FC236}">
                <a16:creationId xmlns:a16="http://schemas.microsoft.com/office/drawing/2014/main" id="{1512B24E-9130-46E9-8781-8BEB60346EAA}"/>
              </a:ext>
            </a:extLst>
          </p:cNvPr>
          <p:cNvPicPr>
            <a:picLocks noChangeAspect="1"/>
          </p:cNvPicPr>
          <p:nvPr/>
        </p:nvPicPr>
        <p:blipFill>
          <a:blip r:embed="rId3"/>
          <a:stretch>
            <a:fillRect/>
          </a:stretch>
        </p:blipFill>
        <p:spPr>
          <a:xfrm>
            <a:off x="2949034" y="4437542"/>
            <a:ext cx="1971675" cy="447675"/>
          </a:xfrm>
          <a:prstGeom prst="rect">
            <a:avLst/>
          </a:prstGeom>
        </p:spPr>
      </p:pic>
      <p:pic>
        <p:nvPicPr>
          <p:cNvPr id="15" name="Obrázek 14">
            <a:extLst>
              <a:ext uri="{FF2B5EF4-FFF2-40B4-BE49-F238E27FC236}">
                <a16:creationId xmlns:a16="http://schemas.microsoft.com/office/drawing/2014/main" id="{34BCB720-942C-437B-8671-064B06125AED}"/>
              </a:ext>
            </a:extLst>
          </p:cNvPr>
          <p:cNvPicPr>
            <a:picLocks noChangeAspect="1"/>
          </p:cNvPicPr>
          <p:nvPr/>
        </p:nvPicPr>
        <p:blipFill>
          <a:blip r:embed="rId4"/>
          <a:stretch>
            <a:fillRect/>
          </a:stretch>
        </p:blipFill>
        <p:spPr>
          <a:xfrm>
            <a:off x="1400331" y="1405265"/>
            <a:ext cx="571500" cy="3190875"/>
          </a:xfrm>
          <a:prstGeom prst="rect">
            <a:avLst/>
          </a:prstGeom>
        </p:spPr>
      </p:pic>
      <p:pic>
        <p:nvPicPr>
          <p:cNvPr id="10" name="Obrázek 9" descr="Obsah obrázku mapa&#10;&#10;Popis byl vytvořen automaticky">
            <a:extLst>
              <a:ext uri="{FF2B5EF4-FFF2-40B4-BE49-F238E27FC236}">
                <a16:creationId xmlns:a16="http://schemas.microsoft.com/office/drawing/2014/main" id="{A8A4DFF3-F50B-4114-92D1-F26836DFA0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146" y="713272"/>
            <a:ext cx="4304311" cy="5739081"/>
          </a:xfrm>
          <a:prstGeom prst="rect">
            <a:avLst/>
          </a:prstGeom>
        </p:spPr>
      </p:pic>
      <p:sp>
        <p:nvSpPr>
          <p:cNvPr id="4" name="TextovéPole 3">
            <a:extLst>
              <a:ext uri="{FF2B5EF4-FFF2-40B4-BE49-F238E27FC236}">
                <a16:creationId xmlns:a16="http://schemas.microsoft.com/office/drawing/2014/main" id="{7487D0AA-7C09-4D2A-83BF-5454C632A97E}"/>
              </a:ext>
            </a:extLst>
          </p:cNvPr>
          <p:cNvSpPr txBox="1"/>
          <p:nvPr/>
        </p:nvSpPr>
        <p:spPr>
          <a:xfrm>
            <a:off x="3279692" y="2420458"/>
            <a:ext cx="571500" cy="369332"/>
          </a:xfrm>
          <a:prstGeom prst="rect">
            <a:avLst/>
          </a:prstGeom>
          <a:noFill/>
        </p:spPr>
        <p:txBody>
          <a:bodyPr wrap="square" rtlCol="0">
            <a:spAutoFit/>
          </a:bodyPr>
          <a:lstStyle/>
          <a:p>
            <a:r>
              <a:rPr lang="cs-CZ" dirty="0">
                <a:solidFill>
                  <a:srgbClr val="FF0000"/>
                </a:solidFill>
              </a:rPr>
              <a:t>???</a:t>
            </a:r>
          </a:p>
        </p:txBody>
      </p:sp>
    </p:spTree>
    <p:extLst>
      <p:ext uri="{BB962C8B-B14F-4D97-AF65-F5344CB8AC3E}">
        <p14:creationId xmlns:p14="http://schemas.microsoft.com/office/powerpoint/2010/main" val="2746511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Bledý jezdec - Laura Spinney od 319 Kč | Zboží.cz">
            <a:extLst>
              <a:ext uri="{FF2B5EF4-FFF2-40B4-BE49-F238E27FC236}">
                <a16:creationId xmlns:a16="http://schemas.microsoft.com/office/drawing/2014/main" id="{D1911B3F-E8B7-4202-A055-29D363C1ABF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77836" y="586287"/>
            <a:ext cx="2833930" cy="43431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aniel Kahneman | Autoři | Jan Melvil Publishing">
            <a:extLst>
              <a:ext uri="{FF2B5EF4-FFF2-40B4-BE49-F238E27FC236}">
                <a16:creationId xmlns:a16="http://schemas.microsoft.com/office/drawing/2014/main" id="{B9D4ADDF-98C6-46B9-B103-433689C524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80590" y="586287"/>
            <a:ext cx="2909936" cy="434318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247BEB99-5AE6-4CBA-895E-B9298EFDFB5F}"/>
              </a:ext>
            </a:extLst>
          </p:cNvPr>
          <p:cNvSpPr txBox="1"/>
          <p:nvPr/>
        </p:nvSpPr>
        <p:spPr>
          <a:xfrm>
            <a:off x="269738" y="337711"/>
            <a:ext cx="2744424" cy="5847755"/>
          </a:xfrm>
          <a:prstGeom prst="rect">
            <a:avLst/>
          </a:prstGeom>
          <a:noFill/>
        </p:spPr>
        <p:txBody>
          <a:bodyPr wrap="square" rtlCol="0">
            <a:spAutoFit/>
          </a:bodyPr>
          <a:lstStyle/>
          <a:p>
            <a:r>
              <a:rPr lang="cs-CZ" sz="1700" dirty="0">
                <a:latin typeface="Bahnschrift" panose="020B0502040204020203" pitchFamily="34" charset="0"/>
              </a:rPr>
              <a:t>Kvetoucí hospodářství a veřejné zdraví mají jen zřídka stejné cíle a zájmy</a:t>
            </a:r>
            <a:r>
              <a:rPr lang="en-US" sz="1700" dirty="0">
                <a:latin typeface="Bahnschrift" panose="020B0502040204020203" pitchFamily="34" charset="0"/>
              </a:rPr>
              <a:t>.</a:t>
            </a:r>
            <a:endParaRPr lang="cs-CZ" sz="1700" dirty="0">
              <a:latin typeface="Bahnschrift" panose="020B0502040204020203" pitchFamily="34" charset="0"/>
            </a:endParaRPr>
          </a:p>
          <a:p>
            <a:endParaRPr lang="cs-CZ" sz="1700" dirty="0">
              <a:latin typeface="Bahnschrift" panose="020B0502040204020203" pitchFamily="34" charset="0"/>
            </a:endParaRPr>
          </a:p>
          <a:p>
            <a:r>
              <a:rPr lang="cs-CZ" sz="1700" dirty="0">
                <a:latin typeface="Bahnschrift" panose="020B0502040204020203" pitchFamily="34" charset="0"/>
              </a:rPr>
              <a:t>Jeden satirický časopis se zabýval tím, zda autority nezveličují riziko obyčejné choroby, aby toho mohly využít pro zavedení „vědecké diktatury“ a narušení práv občanů.</a:t>
            </a:r>
          </a:p>
          <a:p>
            <a:endParaRPr lang="cs-CZ" sz="1700" dirty="0">
              <a:latin typeface="Bahnschrift" panose="020B0502040204020203" pitchFamily="34" charset="0"/>
            </a:endParaRPr>
          </a:p>
          <a:p>
            <a:r>
              <a:rPr lang="cs-CZ" sz="1700" dirty="0">
                <a:latin typeface="Bahnschrift" panose="020B0502040204020203" pitchFamily="34" charset="0"/>
              </a:rPr>
              <a:t>Je to stejnou měrou biologický i společenský jev.</a:t>
            </a:r>
          </a:p>
          <a:p>
            <a:endParaRPr lang="cs-CZ" sz="1700" dirty="0">
              <a:latin typeface="Bahnschrift" panose="020B0502040204020203" pitchFamily="34" charset="0"/>
            </a:endParaRPr>
          </a:p>
          <a:p>
            <a:r>
              <a:rPr lang="cs-CZ" sz="1700" dirty="0">
                <a:latin typeface="Bahnschrift" panose="020B0502040204020203" pitchFamily="34" charset="0"/>
              </a:rPr>
              <a:t>Školní děti nejsou u této chřipky primárními cíli, a i když onemocní, není</a:t>
            </a:r>
            <a:r>
              <a:rPr lang="en-US" sz="1700" dirty="0">
                <a:latin typeface="Bahnschrift" panose="020B0502040204020203" pitchFamily="34" charset="0"/>
              </a:rPr>
              <a:t> </a:t>
            </a:r>
            <a:r>
              <a:rPr lang="cs-CZ" sz="1700" dirty="0">
                <a:latin typeface="Bahnschrift" panose="020B0502040204020203" pitchFamily="34" charset="0"/>
              </a:rPr>
              <a:t>jasné, kde se nakazili, zda doma, ve škole nebo někde jinde. </a:t>
            </a:r>
          </a:p>
        </p:txBody>
      </p:sp>
      <p:sp>
        <p:nvSpPr>
          <p:cNvPr id="5" name="TextovéPole 4">
            <a:extLst>
              <a:ext uri="{FF2B5EF4-FFF2-40B4-BE49-F238E27FC236}">
                <a16:creationId xmlns:a16="http://schemas.microsoft.com/office/drawing/2014/main" id="{F9BE9FAA-043D-4486-AC2D-540B6543F843}"/>
              </a:ext>
            </a:extLst>
          </p:cNvPr>
          <p:cNvSpPr txBox="1"/>
          <p:nvPr/>
        </p:nvSpPr>
        <p:spPr>
          <a:xfrm>
            <a:off x="9038961" y="328833"/>
            <a:ext cx="2909936" cy="6124754"/>
          </a:xfrm>
          <a:prstGeom prst="rect">
            <a:avLst/>
          </a:prstGeom>
          <a:noFill/>
        </p:spPr>
        <p:txBody>
          <a:bodyPr wrap="square" rtlCol="0">
            <a:spAutoFit/>
          </a:bodyPr>
          <a:lstStyle/>
          <a:p>
            <a:r>
              <a:rPr lang="cs-CZ" sz="1700" dirty="0">
                <a:latin typeface="Bahnschrift" panose="020B0502040204020203" pitchFamily="34" charset="0"/>
              </a:rPr>
              <a:t>Velice dobře si uvědomujeme, že jako lidé děláme chyby, nejsme ale připraveni se o toto privilegium s někým dělit. Očekáváme, že počítače budou perfektní. Když takové očekávání nenaplní, zavrhneme je. </a:t>
            </a:r>
          </a:p>
          <a:p>
            <a:r>
              <a:rPr lang="cs-CZ" sz="1700" dirty="0">
                <a:latin typeface="Bahnschrift" panose="020B0502040204020203" pitchFamily="34" charset="0"/>
              </a:rPr>
              <a:t> </a:t>
            </a:r>
          </a:p>
          <a:p>
            <a:r>
              <a:rPr lang="cs-CZ" sz="1700" dirty="0">
                <a:latin typeface="Bahnschrift" panose="020B0502040204020203" pitchFamily="34" charset="0"/>
              </a:rPr>
              <a:t>Protože se událost vysvětlí, jakmile nastane, podléháme iluzi, že ji bylo možné předvídat.</a:t>
            </a:r>
          </a:p>
          <a:p>
            <a:endParaRPr lang="cs-CZ" sz="1700" dirty="0">
              <a:latin typeface="Bahnschrift" panose="020B0502040204020203" pitchFamily="34" charset="0"/>
            </a:endParaRPr>
          </a:p>
          <a:p>
            <a:r>
              <a:rPr lang="cs-CZ" sz="1700" dirty="0">
                <a:latin typeface="Bahnschrift" panose="020B0502040204020203" pitchFamily="34" charset="0"/>
              </a:rPr>
              <a:t>Iluze chápání minulosti přispívá k nadměrné sebedůvěře v předpovědích budoucnosti.</a:t>
            </a:r>
          </a:p>
          <a:p>
            <a:endParaRPr lang="cs-CZ" sz="1700" dirty="0">
              <a:latin typeface="Bahnschrift" panose="020B0502040204020203" pitchFamily="34" charset="0"/>
            </a:endParaRPr>
          </a:p>
          <a:p>
            <a:r>
              <a:rPr lang="cs-CZ" sz="1700" dirty="0">
                <a:latin typeface="Bahnschrift" panose="020B0502040204020203" pitchFamily="34" charset="0"/>
              </a:rPr>
              <a:t>Máme sklon činit rychlé závěry a pak se jich držet.</a:t>
            </a:r>
          </a:p>
          <a:p>
            <a:endParaRPr lang="cs-CZ" dirty="0"/>
          </a:p>
        </p:txBody>
      </p:sp>
      <p:sp>
        <p:nvSpPr>
          <p:cNvPr id="2" name="TextovéPole 1">
            <a:extLst>
              <a:ext uri="{FF2B5EF4-FFF2-40B4-BE49-F238E27FC236}">
                <a16:creationId xmlns:a16="http://schemas.microsoft.com/office/drawing/2014/main" id="{9EAAB0DC-BFD0-45AD-AC31-58FB1BA5BE9F}"/>
              </a:ext>
            </a:extLst>
          </p:cNvPr>
          <p:cNvSpPr txBox="1"/>
          <p:nvPr/>
        </p:nvSpPr>
        <p:spPr>
          <a:xfrm>
            <a:off x="3240350" y="5348383"/>
            <a:ext cx="5623542" cy="923330"/>
          </a:xfrm>
          <a:prstGeom prst="rect">
            <a:avLst/>
          </a:prstGeom>
          <a:noFill/>
        </p:spPr>
        <p:txBody>
          <a:bodyPr wrap="square" rtlCol="0">
            <a:spAutoFit/>
          </a:bodyPr>
          <a:lstStyle/>
          <a:p>
            <a:r>
              <a:rPr lang="cs-CZ" dirty="0">
                <a:solidFill>
                  <a:srgbClr val="00B0F0"/>
                </a:solidFill>
                <a:latin typeface="Bahnschrift" panose="020B0502040204020203" pitchFamily="34" charset="0"/>
              </a:rPr>
              <a:t>Pokud při pandemii absentuje důvěra, mohou obíhat ty nejpřesnější a nejlepší informace, ale nejspíše na ně nebude brán zřetel.</a:t>
            </a:r>
          </a:p>
        </p:txBody>
      </p:sp>
    </p:spTree>
    <p:extLst>
      <p:ext uri="{BB962C8B-B14F-4D97-AF65-F5344CB8AC3E}">
        <p14:creationId xmlns:p14="http://schemas.microsoft.com/office/powerpoint/2010/main" val="305672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EB7079A-A16F-4166-90F8-DFE8FCE6800B}"/>
              </a:ext>
            </a:extLst>
          </p:cNvPr>
          <p:cNvPicPr>
            <a:picLocks noChangeAspect="1"/>
          </p:cNvPicPr>
          <p:nvPr/>
        </p:nvPicPr>
        <p:blipFill>
          <a:blip r:embed="rId2"/>
          <a:stretch>
            <a:fillRect/>
          </a:stretch>
        </p:blipFill>
        <p:spPr>
          <a:xfrm>
            <a:off x="1134778" y="518312"/>
            <a:ext cx="4110385" cy="5716870"/>
          </a:xfrm>
          <a:prstGeom prst="rect">
            <a:avLst/>
          </a:prstGeom>
        </p:spPr>
      </p:pic>
      <p:sp>
        <p:nvSpPr>
          <p:cNvPr id="6" name="TextovéPole 5">
            <a:extLst>
              <a:ext uri="{FF2B5EF4-FFF2-40B4-BE49-F238E27FC236}">
                <a16:creationId xmlns:a16="http://schemas.microsoft.com/office/drawing/2014/main" id="{25E92ABA-D37F-4173-AD65-D03470A185A9}"/>
              </a:ext>
            </a:extLst>
          </p:cNvPr>
          <p:cNvSpPr txBox="1"/>
          <p:nvPr/>
        </p:nvSpPr>
        <p:spPr>
          <a:xfrm flipH="1">
            <a:off x="5692655" y="866308"/>
            <a:ext cx="5431064" cy="4909036"/>
          </a:xfrm>
          <a:prstGeom prst="rect">
            <a:avLst/>
          </a:prstGeom>
          <a:noFill/>
        </p:spPr>
        <p:txBody>
          <a:bodyPr wrap="square" rtlCol="0">
            <a:spAutoFit/>
          </a:bodyPr>
          <a:lstStyle/>
          <a:p>
            <a:pPr algn="l">
              <a:spcBef>
                <a:spcPts val="600"/>
              </a:spcBef>
            </a:pPr>
            <a:r>
              <a:rPr lang="en-US" sz="2800" dirty="0">
                <a:solidFill>
                  <a:srgbClr val="000000"/>
                </a:solidFill>
                <a:latin typeface="Bahnschrift" panose="020B0502040204020203" pitchFamily="34" charset="0"/>
              </a:rPr>
              <a:t>“</a:t>
            </a:r>
            <a:r>
              <a:rPr lang="en-US" sz="2800" b="0" i="0" u="none" strike="noStrike" baseline="0" dirty="0">
                <a:solidFill>
                  <a:srgbClr val="000000"/>
                </a:solidFill>
                <a:latin typeface="Bahnschrift" panose="020B0502040204020203" pitchFamily="34" charset="0"/>
              </a:rPr>
              <a:t>Chapter</a:t>
            </a:r>
            <a:r>
              <a:rPr lang="cs-CZ" sz="2800" b="0" i="0" u="none" strike="noStrike" baseline="0" dirty="0">
                <a:solidFill>
                  <a:srgbClr val="000000"/>
                </a:solidFill>
                <a:latin typeface="Bahnschrift" panose="020B0502040204020203" pitchFamily="34" charset="0"/>
              </a:rPr>
              <a:t> 11 </a:t>
            </a:r>
            <a:r>
              <a:rPr lang="en-US" sz="2800" dirty="0">
                <a:solidFill>
                  <a:srgbClr val="000000"/>
                </a:solidFill>
                <a:latin typeface="Bahnschrift" panose="020B0502040204020203" pitchFamily="34" charset="0"/>
              </a:rPr>
              <a:t>[</a:t>
            </a:r>
            <a:r>
              <a:rPr lang="en-US" sz="2800" b="0" i="0" u="none" strike="noStrike" baseline="0" dirty="0">
                <a:solidFill>
                  <a:srgbClr val="000000"/>
                </a:solidFill>
                <a:latin typeface="Bahnschrift" panose="020B0502040204020203" pitchFamily="34" charset="0"/>
              </a:rPr>
              <a:t>Mathematical models for epidemics] provides the conceptual background for the discussion in the subsequent chapters,</a:t>
            </a:r>
            <a:r>
              <a:rPr lang="cs-CZ" sz="2800" b="0" i="0" u="none" strike="noStrike" baseline="0" dirty="0">
                <a:solidFill>
                  <a:srgbClr val="000000"/>
                </a:solidFill>
                <a:latin typeface="Bahnschrift" panose="020B0502040204020203" pitchFamily="34" charset="0"/>
              </a:rPr>
              <a:t> </a:t>
            </a:r>
            <a:r>
              <a:rPr lang="en-US" sz="2800" b="0" i="0" u="none" strike="noStrike" baseline="0" dirty="0">
                <a:solidFill>
                  <a:srgbClr val="000000"/>
                </a:solidFill>
                <a:latin typeface="Bahnschrift" panose="020B0502040204020203" pitchFamily="34" charset="0"/>
              </a:rPr>
              <a:t>and </a:t>
            </a:r>
            <a:r>
              <a:rPr lang="en-US" sz="2800" b="0" i="0" u="none" strike="noStrike" baseline="0" dirty="0">
                <a:solidFill>
                  <a:srgbClr val="FF0000"/>
                </a:solidFill>
                <a:latin typeface="Bahnschrift" panose="020B0502040204020203" pitchFamily="34" charset="0"/>
              </a:rPr>
              <a:t>even if you do not like mathematics</a:t>
            </a:r>
            <a:r>
              <a:rPr lang="cs-CZ" sz="2800" b="0" i="0" u="none" strike="noStrike" baseline="0" dirty="0">
                <a:solidFill>
                  <a:srgbClr val="FF0000"/>
                </a:solidFill>
                <a:latin typeface="Bahnschrift" panose="020B0502040204020203" pitchFamily="34" charset="0"/>
              </a:rPr>
              <a:t> </a:t>
            </a:r>
            <a:r>
              <a:rPr lang="en-US" sz="2800" b="0" i="0" u="none" strike="noStrike" baseline="0" dirty="0">
                <a:solidFill>
                  <a:srgbClr val="FF0000"/>
                </a:solidFill>
                <a:latin typeface="Bahnschrift" panose="020B0502040204020203" pitchFamily="34" charset="0"/>
              </a:rPr>
              <a:t>you should spend some time trying to</a:t>
            </a:r>
            <a:r>
              <a:rPr lang="cs-CZ" sz="2800" b="0" i="0" u="none" strike="noStrike" baseline="0" dirty="0">
                <a:solidFill>
                  <a:srgbClr val="FF0000"/>
                </a:solidFill>
                <a:latin typeface="Bahnschrift" panose="020B0502040204020203" pitchFamily="34" charset="0"/>
              </a:rPr>
              <a:t> </a:t>
            </a:r>
            <a:r>
              <a:rPr lang="en-US" sz="2800" b="0" i="0" u="none" strike="noStrike" baseline="0" dirty="0">
                <a:solidFill>
                  <a:srgbClr val="FF0000"/>
                </a:solidFill>
                <a:latin typeface="Bahnschrift" panose="020B0502040204020203" pitchFamily="34" charset="0"/>
              </a:rPr>
              <a:t>familiarize yourself with these ideas because</a:t>
            </a:r>
            <a:r>
              <a:rPr lang="cs-CZ" sz="2800" b="0" i="0" u="none" strike="noStrike" baseline="0" dirty="0">
                <a:solidFill>
                  <a:srgbClr val="FF0000"/>
                </a:solidFill>
                <a:latin typeface="Bahnschrift" panose="020B0502040204020203" pitchFamily="34" charset="0"/>
              </a:rPr>
              <a:t> </a:t>
            </a:r>
            <a:r>
              <a:rPr lang="en-US" sz="2800" b="0" i="0" u="none" strike="noStrike" baseline="0" dirty="0">
                <a:solidFill>
                  <a:srgbClr val="FF0000"/>
                </a:solidFill>
                <a:latin typeface="Bahnschrift" panose="020B0502040204020203" pitchFamily="34" charset="0"/>
              </a:rPr>
              <a:t>they are central to the understanding</a:t>
            </a:r>
            <a:r>
              <a:rPr lang="cs-CZ" sz="2800" b="0" i="0" u="none" strike="noStrike" baseline="0" dirty="0">
                <a:solidFill>
                  <a:srgbClr val="FF0000"/>
                </a:solidFill>
                <a:latin typeface="Bahnschrift" panose="020B0502040204020203" pitchFamily="34" charset="0"/>
              </a:rPr>
              <a:t> </a:t>
            </a:r>
            <a:r>
              <a:rPr lang="en-US" sz="2800" b="0" i="0" u="none" strike="noStrike" baseline="0" dirty="0">
                <a:solidFill>
                  <a:srgbClr val="FF0000"/>
                </a:solidFill>
                <a:latin typeface="Bahnschrift" panose="020B0502040204020203" pitchFamily="34" charset="0"/>
              </a:rPr>
              <a:t>of many infectious disease phenomena</a:t>
            </a:r>
            <a:r>
              <a:rPr lang="en-US" sz="2800" b="0" i="0" u="none" strike="noStrike" baseline="0" dirty="0">
                <a:solidFill>
                  <a:srgbClr val="000000"/>
                </a:solidFill>
                <a:latin typeface="Bahnschrift" panose="020B0502040204020203" pitchFamily="34" charset="0"/>
              </a:rPr>
              <a:t>.”</a:t>
            </a:r>
            <a:endParaRPr lang="cs-CZ" sz="2800" dirty="0">
              <a:latin typeface="Bahnschrift" panose="020B0502040204020203" pitchFamily="34" charset="0"/>
            </a:endParaRPr>
          </a:p>
        </p:txBody>
      </p:sp>
    </p:spTree>
    <p:extLst>
      <p:ext uri="{BB962C8B-B14F-4D97-AF65-F5344CB8AC3E}">
        <p14:creationId xmlns:p14="http://schemas.microsoft.com/office/powerpoint/2010/main" val="2253013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6E6314-6BA3-4F16-BC83-25B4BFB01672}"/>
              </a:ext>
            </a:extLst>
          </p:cNvPr>
          <p:cNvSpPr>
            <a:spLocks noGrp="1"/>
          </p:cNvSpPr>
          <p:nvPr>
            <p:ph type="title"/>
          </p:nvPr>
        </p:nvSpPr>
        <p:spPr>
          <a:xfrm>
            <a:off x="838200" y="329615"/>
            <a:ext cx="10515600" cy="1580358"/>
          </a:xfrm>
        </p:spPr>
        <p:txBody>
          <a:bodyPr/>
          <a:lstStyle/>
          <a:p>
            <a:r>
              <a:rPr lang="cs-CZ" dirty="0">
                <a:latin typeface="Bahnschrift" panose="020B0502040204020203" pitchFamily="34" charset="0"/>
              </a:rPr>
              <a:t>Limitace modelů a nejistota</a:t>
            </a:r>
          </a:p>
        </p:txBody>
      </p:sp>
      <p:sp>
        <p:nvSpPr>
          <p:cNvPr id="3" name="Zástupný obsah 2">
            <a:extLst>
              <a:ext uri="{FF2B5EF4-FFF2-40B4-BE49-F238E27FC236}">
                <a16:creationId xmlns:a16="http://schemas.microsoft.com/office/drawing/2014/main" id="{EE7BD393-FA44-497C-9572-8ED98C9D9936}"/>
              </a:ext>
            </a:extLst>
          </p:cNvPr>
          <p:cNvSpPr>
            <a:spLocks noGrp="1"/>
          </p:cNvSpPr>
          <p:nvPr>
            <p:ph idx="1"/>
          </p:nvPr>
        </p:nvSpPr>
        <p:spPr>
          <a:xfrm>
            <a:off x="838200" y="1621439"/>
            <a:ext cx="10515600" cy="4699464"/>
          </a:xfrm>
        </p:spPr>
        <p:txBody>
          <a:bodyPr>
            <a:noAutofit/>
          </a:bodyPr>
          <a:lstStyle/>
          <a:p>
            <a:pPr>
              <a:spcBef>
                <a:spcPts val="600"/>
              </a:spcBef>
            </a:pPr>
            <a:r>
              <a:rPr lang="cs-CZ" sz="2000" dirty="0">
                <a:latin typeface="Bahnschrift" panose="020B0502040204020203" pitchFamily="34" charset="0"/>
              </a:rPr>
              <a:t>Užitečné a důležité, ale nedokonalé, citlivé na data a předpoklady</a:t>
            </a:r>
          </a:p>
          <a:p>
            <a:pPr>
              <a:spcBef>
                <a:spcPts val="600"/>
              </a:spcBef>
            </a:pPr>
            <a:r>
              <a:rPr lang="cs-CZ" sz="2000" dirty="0">
                <a:latin typeface="Bahnschrift" panose="020B0502040204020203" pitchFamily="34" charset="0"/>
              </a:rPr>
              <a:t>Poskytují odpovědi, které často nelze získat jinak, s jistotou, kterou však nemohou garantovat</a:t>
            </a:r>
          </a:p>
          <a:p>
            <a:pPr>
              <a:spcBef>
                <a:spcPts val="600"/>
              </a:spcBef>
            </a:pPr>
            <a:r>
              <a:rPr lang="cs-CZ" sz="2000" dirty="0">
                <a:latin typeface="Bahnschrift" panose="020B0502040204020203" pitchFamily="34" charset="0"/>
              </a:rPr>
              <a:t>Strukturální nejistota, dynamická nejistota, odhady parametrů, demografická </a:t>
            </a:r>
            <a:r>
              <a:rPr lang="cs-CZ" sz="2000" dirty="0" err="1">
                <a:latin typeface="Bahnschrift" panose="020B0502040204020203" pitchFamily="34" charset="0"/>
              </a:rPr>
              <a:t>stochasticita</a:t>
            </a:r>
            <a:r>
              <a:rPr lang="cs-CZ" sz="2000" dirty="0">
                <a:latin typeface="Bahnschrift" panose="020B0502040204020203" pitchFamily="34" charset="0"/>
              </a:rPr>
              <a:t>, environmentální </a:t>
            </a:r>
            <a:r>
              <a:rPr lang="cs-CZ" sz="2000" dirty="0" err="1">
                <a:latin typeface="Bahnschrift" panose="020B0502040204020203" pitchFamily="34" charset="0"/>
              </a:rPr>
              <a:t>stochasticita</a:t>
            </a:r>
            <a:r>
              <a:rPr lang="cs-CZ" sz="2000" dirty="0">
                <a:latin typeface="Bahnschrift" panose="020B0502040204020203" pitchFamily="34" charset="0"/>
              </a:rPr>
              <a:t>, demografická heterogenita</a:t>
            </a:r>
          </a:p>
          <a:p>
            <a:pPr>
              <a:spcBef>
                <a:spcPts val="600"/>
              </a:spcBef>
            </a:pPr>
            <a:r>
              <a:rPr lang="cs-CZ" sz="2000" dirty="0">
                <a:latin typeface="Bahnschrift" panose="020B0502040204020203" pitchFamily="34" charset="0"/>
              </a:rPr>
              <a:t>Přesný popis minulosti: mylný dojem, že mohu-li replikovat minulost, tak můžu předvídat i budoucnost</a:t>
            </a:r>
          </a:p>
          <a:p>
            <a:pPr>
              <a:spcBef>
                <a:spcPts val="600"/>
              </a:spcBef>
            </a:pPr>
            <a:r>
              <a:rPr lang="cs-CZ" sz="2000" dirty="0">
                <a:latin typeface="Bahnschrift" panose="020B0502040204020203" pitchFamily="34" charset="0"/>
              </a:rPr>
              <a:t>Schopnost replikovat minulost není důkazem kvality modelu, neboť je mnoho modelů, které mohou rozumně tuto minulost popsat</a:t>
            </a:r>
          </a:p>
          <a:p>
            <a:pPr>
              <a:spcBef>
                <a:spcPts val="600"/>
              </a:spcBef>
            </a:pPr>
            <a:r>
              <a:rPr lang="cs-CZ" sz="2000" dirty="0">
                <a:latin typeface="Bahnschrift" panose="020B0502040204020203" pitchFamily="34" charset="0"/>
              </a:rPr>
              <a:t>Projekce, ne predikce: založené na předpokladech, které druhý den nemusejí platit</a:t>
            </a:r>
          </a:p>
          <a:p>
            <a:pPr>
              <a:spcBef>
                <a:spcPts val="600"/>
              </a:spcBef>
            </a:pPr>
            <a:r>
              <a:rPr lang="en-US" sz="2000" dirty="0">
                <a:solidFill>
                  <a:srgbClr val="00B0F0"/>
                </a:solidFill>
                <a:latin typeface="Bahnschrift" panose="020B0502040204020203" pitchFamily="34" charset="0"/>
              </a:rPr>
              <a:t>Limitations involving model outputs need to be communicated clearly and transparently to users and stakeholders to avoid undue concern as well as to present the range of plausible scenarios</a:t>
            </a:r>
          </a:p>
        </p:txBody>
      </p:sp>
    </p:spTree>
    <p:extLst>
      <p:ext uri="{BB962C8B-B14F-4D97-AF65-F5344CB8AC3E}">
        <p14:creationId xmlns:p14="http://schemas.microsoft.com/office/powerpoint/2010/main" val="367006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4A76568D-3F79-42AF-A597-15D075A542A5}"/>
              </a:ext>
            </a:extLst>
          </p:cNvPr>
          <p:cNvSpPr txBox="1"/>
          <p:nvPr/>
        </p:nvSpPr>
        <p:spPr>
          <a:xfrm>
            <a:off x="5058029" y="6301783"/>
            <a:ext cx="6984604" cy="369332"/>
          </a:xfrm>
          <a:prstGeom prst="rect">
            <a:avLst/>
          </a:prstGeom>
          <a:noFill/>
        </p:spPr>
        <p:txBody>
          <a:bodyPr wrap="none" rtlCol="0">
            <a:spAutoFit/>
          </a:bodyPr>
          <a:lstStyle/>
          <a:p>
            <a:r>
              <a:rPr lang="en-US" dirty="0" err="1">
                <a:latin typeface="Bahnschrift" panose="020B0502040204020203" pitchFamily="34" charset="0"/>
              </a:rPr>
              <a:t>Lessler</a:t>
            </a:r>
            <a:r>
              <a:rPr lang="en-US" dirty="0">
                <a:latin typeface="Bahnschrift" panose="020B0502040204020203" pitchFamily="34" charset="0"/>
              </a:rPr>
              <a:t> and Cummings (2016) American Journal of Epidemiology</a:t>
            </a:r>
            <a:endParaRPr lang="cs-CZ" dirty="0">
              <a:latin typeface="Bahnschrift" panose="020B0502040204020203" pitchFamily="34" charset="0"/>
            </a:endParaRPr>
          </a:p>
        </p:txBody>
      </p:sp>
      <p:pic>
        <p:nvPicPr>
          <p:cNvPr id="6" name="Obrázek 5">
            <a:extLst>
              <a:ext uri="{FF2B5EF4-FFF2-40B4-BE49-F238E27FC236}">
                <a16:creationId xmlns:a16="http://schemas.microsoft.com/office/drawing/2014/main" id="{F6E8B2EA-C0A2-4555-898B-0C9A935E5372}"/>
              </a:ext>
            </a:extLst>
          </p:cNvPr>
          <p:cNvPicPr>
            <a:picLocks noChangeAspect="1"/>
          </p:cNvPicPr>
          <p:nvPr/>
        </p:nvPicPr>
        <p:blipFill>
          <a:blip r:embed="rId2"/>
          <a:stretch>
            <a:fillRect/>
          </a:stretch>
        </p:blipFill>
        <p:spPr>
          <a:xfrm>
            <a:off x="1933641" y="371551"/>
            <a:ext cx="8324717" cy="5540193"/>
          </a:xfrm>
          <a:prstGeom prst="rect">
            <a:avLst/>
          </a:prstGeom>
        </p:spPr>
      </p:pic>
    </p:spTree>
    <p:extLst>
      <p:ext uri="{BB962C8B-B14F-4D97-AF65-F5344CB8AC3E}">
        <p14:creationId xmlns:p14="http://schemas.microsoft.com/office/powerpoint/2010/main" val="403338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sah obrázku letadlo, doprava&#10;&#10;Popis byl vytvořen automaticky">
            <a:extLst>
              <a:ext uri="{FF2B5EF4-FFF2-40B4-BE49-F238E27FC236}">
                <a16:creationId xmlns:a16="http://schemas.microsoft.com/office/drawing/2014/main" id="{371C4966-0DB1-465D-84C9-7F4D6F975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12" y="-31424"/>
            <a:ext cx="10021447" cy="2892967"/>
          </a:xfrm>
          <a:prstGeom prst="rect">
            <a:avLst/>
          </a:prstGeom>
        </p:spPr>
      </p:pic>
      <p:pic>
        <p:nvPicPr>
          <p:cNvPr id="7" name="Obrázek 6" descr="Obsah obrázku mapa&#10;&#10;Popis byl vytvořen automaticky">
            <a:extLst>
              <a:ext uri="{FF2B5EF4-FFF2-40B4-BE49-F238E27FC236}">
                <a16:creationId xmlns:a16="http://schemas.microsoft.com/office/drawing/2014/main" id="{B8F3563D-8C95-43BB-B45D-928B82400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158" y="2742430"/>
            <a:ext cx="1820338" cy="2297022"/>
          </a:xfrm>
          <a:prstGeom prst="rect">
            <a:avLst/>
          </a:prstGeom>
        </p:spPr>
      </p:pic>
      <p:pic>
        <p:nvPicPr>
          <p:cNvPr id="9" name="Obrázek 8" descr="Obsah obrázku mapa&#10;&#10;Popis byl vytvořen automaticky">
            <a:extLst>
              <a:ext uri="{FF2B5EF4-FFF2-40B4-BE49-F238E27FC236}">
                <a16:creationId xmlns:a16="http://schemas.microsoft.com/office/drawing/2014/main" id="{2F13157D-BB6D-4038-B380-F4A3CF76D9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681" y="2742430"/>
            <a:ext cx="3062697" cy="2297022"/>
          </a:xfrm>
          <a:prstGeom prst="rect">
            <a:avLst/>
          </a:prstGeom>
        </p:spPr>
      </p:pic>
      <p:pic>
        <p:nvPicPr>
          <p:cNvPr id="11" name="Obrázek 10" descr="Obsah obrázku mapa&#10;&#10;Popis byl vytvořen automaticky">
            <a:extLst>
              <a:ext uri="{FF2B5EF4-FFF2-40B4-BE49-F238E27FC236}">
                <a16:creationId xmlns:a16="http://schemas.microsoft.com/office/drawing/2014/main" id="{9D397732-8C9D-4241-A748-A0BE88DFA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0207" y="2742431"/>
            <a:ext cx="2590626" cy="2297022"/>
          </a:xfrm>
          <a:prstGeom prst="rect">
            <a:avLst/>
          </a:prstGeom>
        </p:spPr>
      </p:pic>
      <p:sp>
        <p:nvSpPr>
          <p:cNvPr id="12" name="TextovéPole 11">
            <a:extLst>
              <a:ext uri="{FF2B5EF4-FFF2-40B4-BE49-F238E27FC236}">
                <a16:creationId xmlns:a16="http://schemas.microsoft.com/office/drawing/2014/main" id="{FC137E60-3DCF-491E-839B-19E784A7EF54}"/>
              </a:ext>
            </a:extLst>
          </p:cNvPr>
          <p:cNvSpPr txBox="1"/>
          <p:nvPr/>
        </p:nvSpPr>
        <p:spPr>
          <a:xfrm>
            <a:off x="617669" y="5343436"/>
            <a:ext cx="10804560" cy="1200329"/>
          </a:xfrm>
          <a:prstGeom prst="rect">
            <a:avLst/>
          </a:prstGeom>
          <a:noFill/>
        </p:spPr>
        <p:txBody>
          <a:bodyPr wrap="none" rtlCol="0">
            <a:spAutoFit/>
          </a:bodyPr>
          <a:lstStyle/>
          <a:p>
            <a:pPr algn="ctr"/>
            <a:r>
              <a:rPr lang="cs-CZ" sz="2400" dirty="0">
                <a:latin typeface="Bahnschrift" panose="020B0502040204020203" pitchFamily="34" charset="0"/>
              </a:rPr>
              <a:t>Model je v zásadě strukturovaný způsob uvažování o daném systému. </a:t>
            </a:r>
          </a:p>
          <a:p>
            <a:pPr algn="ctr"/>
            <a:r>
              <a:rPr lang="cs-CZ" sz="2400" dirty="0">
                <a:latin typeface="Bahnschrift" panose="020B0502040204020203" pitchFamily="34" charset="0"/>
              </a:rPr>
              <a:t>Umožňuje nám vzít znalosti, které máme, na základě těchto znalostí stanovit </a:t>
            </a:r>
          </a:p>
          <a:p>
            <a:pPr algn="ctr"/>
            <a:r>
              <a:rPr lang="cs-CZ" sz="2400" dirty="0">
                <a:latin typeface="Bahnschrift" panose="020B0502040204020203" pitchFamily="34" charset="0"/>
              </a:rPr>
              <a:t>exaktní předpoklady, a pak sledovat logické důsledky těchto předpokladů. </a:t>
            </a:r>
          </a:p>
        </p:txBody>
      </p:sp>
    </p:spTree>
    <p:extLst>
      <p:ext uri="{BB962C8B-B14F-4D97-AF65-F5344CB8AC3E}">
        <p14:creationId xmlns:p14="http://schemas.microsoft.com/office/powerpoint/2010/main" val="61781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0F62EBF5-049D-4C38-BD14-F58E284EC778}"/>
              </a:ext>
            </a:extLst>
          </p:cNvPr>
          <p:cNvSpPr txBox="1"/>
          <p:nvPr/>
        </p:nvSpPr>
        <p:spPr>
          <a:xfrm>
            <a:off x="1091380" y="491612"/>
            <a:ext cx="4224233" cy="523220"/>
          </a:xfrm>
          <a:prstGeom prst="rect">
            <a:avLst/>
          </a:prstGeom>
          <a:noFill/>
        </p:spPr>
        <p:txBody>
          <a:bodyPr wrap="none" rtlCol="0">
            <a:spAutoFit/>
          </a:bodyPr>
          <a:lstStyle/>
          <a:p>
            <a:r>
              <a:rPr lang="cs-CZ" sz="2800" dirty="0">
                <a:latin typeface="Bahnschrift" panose="020B0502040204020203" pitchFamily="34" charset="0"/>
              </a:rPr>
              <a:t>Kompartmentové modely</a:t>
            </a:r>
          </a:p>
        </p:txBody>
      </p:sp>
      <p:sp>
        <p:nvSpPr>
          <p:cNvPr id="8" name="TextovéPole 7">
            <a:extLst>
              <a:ext uri="{FF2B5EF4-FFF2-40B4-BE49-F238E27FC236}">
                <a16:creationId xmlns:a16="http://schemas.microsoft.com/office/drawing/2014/main" id="{3BFA7E39-DDF9-4978-8251-8AC3969B39FA}"/>
              </a:ext>
            </a:extLst>
          </p:cNvPr>
          <p:cNvSpPr txBox="1"/>
          <p:nvPr/>
        </p:nvSpPr>
        <p:spPr>
          <a:xfrm>
            <a:off x="7197212" y="491612"/>
            <a:ext cx="2674130" cy="523220"/>
          </a:xfrm>
          <a:prstGeom prst="rect">
            <a:avLst/>
          </a:prstGeom>
          <a:noFill/>
        </p:spPr>
        <p:txBody>
          <a:bodyPr wrap="none" rtlCol="0">
            <a:spAutoFit/>
          </a:bodyPr>
          <a:lstStyle/>
          <a:p>
            <a:r>
              <a:rPr lang="cs-CZ" sz="2800" dirty="0">
                <a:latin typeface="Bahnschrift" panose="020B0502040204020203" pitchFamily="34" charset="0"/>
              </a:rPr>
              <a:t>Agentní modely</a:t>
            </a:r>
          </a:p>
        </p:txBody>
      </p:sp>
      <p:pic>
        <p:nvPicPr>
          <p:cNvPr id="10" name="Obrázek 9">
            <a:extLst>
              <a:ext uri="{FF2B5EF4-FFF2-40B4-BE49-F238E27FC236}">
                <a16:creationId xmlns:a16="http://schemas.microsoft.com/office/drawing/2014/main" id="{AF2D3603-4CCA-440E-AD5B-813CF0EEE150}"/>
              </a:ext>
            </a:extLst>
          </p:cNvPr>
          <p:cNvPicPr>
            <a:picLocks noChangeAspect="1"/>
          </p:cNvPicPr>
          <p:nvPr/>
        </p:nvPicPr>
        <p:blipFill>
          <a:blip r:embed="rId2"/>
          <a:stretch>
            <a:fillRect/>
          </a:stretch>
        </p:blipFill>
        <p:spPr>
          <a:xfrm>
            <a:off x="705418" y="1201378"/>
            <a:ext cx="4779846" cy="3196712"/>
          </a:xfrm>
          <a:prstGeom prst="rect">
            <a:avLst/>
          </a:prstGeom>
        </p:spPr>
      </p:pic>
      <p:sp>
        <p:nvSpPr>
          <p:cNvPr id="3" name="TextovéPole 2">
            <a:extLst>
              <a:ext uri="{FF2B5EF4-FFF2-40B4-BE49-F238E27FC236}">
                <a16:creationId xmlns:a16="http://schemas.microsoft.com/office/drawing/2014/main" id="{F1528A5B-FF3E-4F30-B2FE-4E6472797D11}"/>
              </a:ext>
            </a:extLst>
          </p:cNvPr>
          <p:cNvSpPr txBox="1"/>
          <p:nvPr/>
        </p:nvSpPr>
        <p:spPr>
          <a:xfrm>
            <a:off x="911896" y="4584636"/>
            <a:ext cx="4779846" cy="369332"/>
          </a:xfrm>
          <a:prstGeom prst="rect">
            <a:avLst/>
          </a:prstGeom>
          <a:noFill/>
        </p:spPr>
        <p:txBody>
          <a:bodyPr wrap="square" rtlCol="0">
            <a:spAutoFit/>
          </a:bodyPr>
          <a:lstStyle/>
          <a:p>
            <a:r>
              <a:rPr lang="cs-CZ" dirty="0">
                <a:latin typeface="Bahnschrift" panose="020B0502040204020203" pitchFamily="34" charset="0"/>
              </a:rPr>
              <a:t>Rozdělení populace do konečného počtu tříd</a:t>
            </a:r>
          </a:p>
        </p:txBody>
      </p:sp>
      <p:pic>
        <p:nvPicPr>
          <p:cNvPr id="1026" name="Picture 2" descr="Special agents offer modeling upgrade | PNAS">
            <a:extLst>
              <a:ext uri="{FF2B5EF4-FFF2-40B4-BE49-F238E27FC236}">
                <a16:creationId xmlns:a16="http://schemas.microsoft.com/office/drawing/2014/main" id="{69BA2BAB-2279-488F-ACE1-59DE09176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3942" y="1159209"/>
            <a:ext cx="4456715" cy="327989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8F973A0E-5358-482C-A828-447ED71330E9}"/>
              </a:ext>
            </a:extLst>
          </p:cNvPr>
          <p:cNvSpPr txBox="1"/>
          <p:nvPr/>
        </p:nvSpPr>
        <p:spPr>
          <a:xfrm>
            <a:off x="783192" y="5338915"/>
            <a:ext cx="10962968" cy="1200329"/>
          </a:xfrm>
          <a:prstGeom prst="rect">
            <a:avLst/>
          </a:prstGeom>
          <a:noFill/>
        </p:spPr>
        <p:txBody>
          <a:bodyPr wrap="square" rtlCol="0">
            <a:spAutoFit/>
          </a:bodyPr>
          <a:lstStyle/>
          <a:p>
            <a:r>
              <a:rPr lang="cs-CZ" sz="2400" dirty="0" err="1">
                <a:solidFill>
                  <a:srgbClr val="00B0F0"/>
                </a:solidFill>
                <a:latin typeface="Bahnschrift" panose="020B0502040204020203" pitchFamily="34" charset="0"/>
              </a:rPr>
              <a:t>Kompartmenty</a:t>
            </a:r>
            <a:r>
              <a:rPr lang="cs-CZ" sz="2400" dirty="0">
                <a:solidFill>
                  <a:srgbClr val="00B0F0"/>
                </a:solidFill>
                <a:latin typeface="Bahnschrift" panose="020B0502040204020203" pitchFamily="34" charset="0"/>
              </a:rPr>
              <a:t> a</a:t>
            </a:r>
            <a:r>
              <a:rPr lang="en-US" sz="2400" dirty="0">
                <a:solidFill>
                  <a:srgbClr val="00B0F0"/>
                </a:solidFill>
                <a:latin typeface="Bahnschrift" panose="020B0502040204020203" pitchFamily="34" charset="0"/>
              </a:rPr>
              <a:t> </a:t>
            </a:r>
            <a:r>
              <a:rPr lang="cs-CZ" sz="2400" dirty="0">
                <a:solidFill>
                  <a:srgbClr val="00B0F0"/>
                </a:solidFill>
                <a:latin typeface="Bahnschrift" panose="020B0502040204020203" pitchFamily="34" charset="0"/>
              </a:rPr>
              <a:t>rychlosti, s kterými jedinci přecházejí mezi </a:t>
            </a:r>
            <a:r>
              <a:rPr lang="cs-CZ" sz="2400" dirty="0" err="1">
                <a:solidFill>
                  <a:srgbClr val="00B0F0"/>
                </a:solidFill>
                <a:latin typeface="Bahnschrift" panose="020B0502040204020203" pitchFamily="34" charset="0"/>
              </a:rPr>
              <a:t>kompartmenty</a:t>
            </a:r>
            <a:r>
              <a:rPr lang="cs-CZ" sz="2400" dirty="0">
                <a:solidFill>
                  <a:srgbClr val="00B0F0"/>
                </a:solidFill>
                <a:latin typeface="Bahnschrift" panose="020B0502040204020203" pitchFamily="34" charset="0"/>
              </a:rPr>
              <a:t>. Tyto rychlosti definují systém </a:t>
            </a:r>
            <a:r>
              <a:rPr lang="en-US" sz="2400" dirty="0" err="1">
                <a:solidFill>
                  <a:srgbClr val="00B0F0"/>
                </a:solidFill>
                <a:latin typeface="Bahnschrift" panose="020B0502040204020203" pitchFamily="34" charset="0"/>
              </a:rPr>
              <a:t>diferen</a:t>
            </a:r>
            <a:r>
              <a:rPr lang="cs-CZ" sz="2400" dirty="0" err="1">
                <a:solidFill>
                  <a:srgbClr val="00B0F0"/>
                </a:solidFill>
                <a:latin typeface="Bahnschrift" panose="020B0502040204020203" pitchFamily="34" charset="0"/>
              </a:rPr>
              <a:t>ciálních</a:t>
            </a:r>
            <a:r>
              <a:rPr lang="cs-CZ" sz="2400" dirty="0">
                <a:solidFill>
                  <a:srgbClr val="00B0F0"/>
                </a:solidFill>
                <a:latin typeface="Bahnschrift" panose="020B0502040204020203" pitchFamily="34" charset="0"/>
              </a:rPr>
              <a:t> či diferenčních rovnic, které zachycují epidemickou dynamiku infekce.</a:t>
            </a:r>
          </a:p>
        </p:txBody>
      </p:sp>
      <p:sp>
        <p:nvSpPr>
          <p:cNvPr id="6" name="TextovéPole 5">
            <a:extLst>
              <a:ext uri="{FF2B5EF4-FFF2-40B4-BE49-F238E27FC236}">
                <a16:creationId xmlns:a16="http://schemas.microsoft.com/office/drawing/2014/main" id="{3C9AD742-AEAE-47C5-B9D6-B511F9653B2D}"/>
              </a:ext>
            </a:extLst>
          </p:cNvPr>
          <p:cNvSpPr txBox="1"/>
          <p:nvPr/>
        </p:nvSpPr>
        <p:spPr>
          <a:xfrm>
            <a:off x="6530551" y="4565846"/>
            <a:ext cx="4749553" cy="646331"/>
          </a:xfrm>
          <a:prstGeom prst="rect">
            <a:avLst/>
          </a:prstGeom>
          <a:noFill/>
        </p:spPr>
        <p:txBody>
          <a:bodyPr wrap="square" rtlCol="0">
            <a:spAutoFit/>
          </a:bodyPr>
          <a:lstStyle/>
          <a:p>
            <a:r>
              <a:rPr lang="cs-CZ" dirty="0">
                <a:latin typeface="Bahnschrift" panose="020B0502040204020203" pitchFamily="34" charset="0"/>
              </a:rPr>
              <a:t>Velká flexibilita, velká datová náročnost, velká citlivost</a:t>
            </a:r>
          </a:p>
        </p:txBody>
      </p:sp>
    </p:spTree>
    <p:extLst>
      <p:ext uri="{BB962C8B-B14F-4D97-AF65-F5344CB8AC3E}">
        <p14:creationId xmlns:p14="http://schemas.microsoft.com/office/powerpoint/2010/main" val="844285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25E92ABA-D37F-4173-AD65-D03470A185A9}"/>
              </a:ext>
            </a:extLst>
          </p:cNvPr>
          <p:cNvSpPr txBox="1"/>
          <p:nvPr/>
        </p:nvSpPr>
        <p:spPr>
          <a:xfrm flipH="1">
            <a:off x="6589304" y="769767"/>
            <a:ext cx="5431064" cy="5970865"/>
          </a:xfrm>
          <a:prstGeom prst="rect">
            <a:avLst/>
          </a:prstGeom>
          <a:noFill/>
        </p:spPr>
        <p:txBody>
          <a:bodyPr wrap="square" rtlCol="0">
            <a:spAutoFit/>
          </a:bodyPr>
          <a:lstStyle/>
          <a:p>
            <a:pPr algn="l"/>
            <a:r>
              <a:rPr lang="en-US" sz="2400" b="0" i="0" u="none" strike="noStrike" baseline="0" dirty="0">
                <a:latin typeface="Bahnschrift" panose="020B0502040204020203" pitchFamily="34" charset="0"/>
              </a:rPr>
              <a:t>Human mortality attributed to infection is projected to remain at current levels of 13 to 15 million deaths annually until at least 2030.</a:t>
            </a:r>
          </a:p>
          <a:p>
            <a:pPr algn="l"/>
            <a:endParaRPr lang="en-US" sz="2400" dirty="0">
              <a:latin typeface="Bahnschrift" panose="020B0502040204020203" pitchFamily="34" charset="0"/>
            </a:endParaRPr>
          </a:p>
          <a:p>
            <a:pPr algn="l"/>
            <a:r>
              <a:rPr lang="en-US" sz="2400" b="0" i="0" u="none" strike="noStrike" baseline="0" dirty="0">
                <a:latin typeface="Bahnschrift" panose="020B0502040204020203" pitchFamily="34" charset="0"/>
              </a:rPr>
              <a:t>Mathematical models offer valuable tools for synthesizing information to understand epidemiological patterns, and for developing quantitative evidence for decision-making.</a:t>
            </a:r>
          </a:p>
          <a:p>
            <a:pPr algn="l"/>
            <a:endParaRPr lang="en-US" sz="2400" dirty="0">
              <a:latin typeface="Bahnschrift" panose="020B0502040204020203" pitchFamily="34" charset="0"/>
            </a:endParaRPr>
          </a:p>
          <a:p>
            <a:pPr algn="l"/>
            <a:r>
              <a:rPr lang="en-US" sz="2400" b="0" i="0" u="none" strike="noStrike" baseline="0" dirty="0">
                <a:latin typeface="Bahnschrift" panose="020B0502040204020203" pitchFamily="34" charset="0"/>
              </a:rPr>
              <a:t>Quantitative analysis needs to lie at the heart of public health policy formulation.</a:t>
            </a:r>
          </a:p>
          <a:p>
            <a:pPr algn="l"/>
            <a:endParaRPr lang="en-US" dirty="0">
              <a:latin typeface="AdvTT911bbacd"/>
            </a:endParaRPr>
          </a:p>
          <a:p>
            <a:pPr algn="l"/>
            <a:endParaRPr lang="cs-CZ" sz="2800" dirty="0">
              <a:latin typeface="Bahnschrift" panose="020B0502040204020203" pitchFamily="34" charset="0"/>
            </a:endParaRPr>
          </a:p>
        </p:txBody>
      </p:sp>
      <p:pic>
        <p:nvPicPr>
          <p:cNvPr id="3" name="Obrázek 2">
            <a:extLst>
              <a:ext uri="{FF2B5EF4-FFF2-40B4-BE49-F238E27FC236}">
                <a16:creationId xmlns:a16="http://schemas.microsoft.com/office/drawing/2014/main" id="{B6DEFE93-94B0-46BA-8F1D-55A559A57C3A}"/>
              </a:ext>
            </a:extLst>
          </p:cNvPr>
          <p:cNvPicPr>
            <a:picLocks noChangeAspect="1"/>
          </p:cNvPicPr>
          <p:nvPr/>
        </p:nvPicPr>
        <p:blipFill>
          <a:blip r:embed="rId2"/>
          <a:stretch>
            <a:fillRect/>
          </a:stretch>
        </p:blipFill>
        <p:spPr>
          <a:xfrm>
            <a:off x="267629" y="395521"/>
            <a:ext cx="6020289" cy="6066958"/>
          </a:xfrm>
          <a:prstGeom prst="rect">
            <a:avLst/>
          </a:prstGeom>
        </p:spPr>
      </p:pic>
      <p:sp>
        <p:nvSpPr>
          <p:cNvPr id="7" name="TextovéPole 6">
            <a:extLst>
              <a:ext uri="{FF2B5EF4-FFF2-40B4-BE49-F238E27FC236}">
                <a16:creationId xmlns:a16="http://schemas.microsoft.com/office/drawing/2014/main" id="{D3531AA4-6275-496D-B6C3-207242AE3210}"/>
              </a:ext>
            </a:extLst>
          </p:cNvPr>
          <p:cNvSpPr txBox="1"/>
          <p:nvPr/>
        </p:nvSpPr>
        <p:spPr>
          <a:xfrm flipH="1">
            <a:off x="8444734" y="6371300"/>
            <a:ext cx="3575634" cy="369332"/>
          </a:xfrm>
          <a:prstGeom prst="rect">
            <a:avLst/>
          </a:prstGeom>
          <a:noFill/>
        </p:spPr>
        <p:txBody>
          <a:bodyPr wrap="square" rtlCol="0">
            <a:spAutoFit/>
          </a:bodyPr>
          <a:lstStyle/>
          <a:p>
            <a:r>
              <a:rPr lang="en-US" dirty="0" err="1">
                <a:latin typeface="Bahnschrift" panose="020B0502040204020203" pitchFamily="34" charset="0"/>
              </a:rPr>
              <a:t>Heesterbeek</a:t>
            </a:r>
            <a:r>
              <a:rPr lang="cs-CZ" dirty="0">
                <a:latin typeface="Bahnschrift" panose="020B0502040204020203" pitchFamily="34" charset="0"/>
              </a:rPr>
              <a:t> et al. (201</a:t>
            </a:r>
            <a:r>
              <a:rPr lang="en-US" dirty="0">
                <a:latin typeface="Bahnschrift" panose="020B0502040204020203" pitchFamily="34" charset="0"/>
              </a:rPr>
              <a:t>5</a:t>
            </a:r>
            <a:r>
              <a:rPr lang="cs-CZ" dirty="0">
                <a:latin typeface="Bahnschrift" panose="020B0502040204020203" pitchFamily="34" charset="0"/>
              </a:rPr>
              <a:t>) </a:t>
            </a:r>
            <a:r>
              <a:rPr lang="en-US" dirty="0">
                <a:latin typeface="Bahnschrift" panose="020B0502040204020203" pitchFamily="34" charset="0"/>
              </a:rPr>
              <a:t>Science</a:t>
            </a:r>
            <a:endParaRPr lang="cs-CZ" dirty="0">
              <a:latin typeface="Bahnschrift" panose="020B0502040204020203" pitchFamily="34" charset="0"/>
            </a:endParaRPr>
          </a:p>
        </p:txBody>
      </p:sp>
    </p:spTree>
    <p:extLst>
      <p:ext uri="{BB962C8B-B14F-4D97-AF65-F5344CB8AC3E}">
        <p14:creationId xmlns:p14="http://schemas.microsoft.com/office/powerpoint/2010/main" val="116440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FC23E7D-D24D-4252-86E9-4EB3514CB80A}"/>
              </a:ext>
            </a:extLst>
          </p:cNvPr>
          <p:cNvSpPr/>
          <p:nvPr/>
        </p:nvSpPr>
        <p:spPr>
          <a:xfrm>
            <a:off x="2054174" y="1372154"/>
            <a:ext cx="2105488" cy="752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Otázky</a:t>
            </a:r>
          </a:p>
        </p:txBody>
      </p:sp>
      <p:sp>
        <p:nvSpPr>
          <p:cNvPr id="5" name="Obdélník 4">
            <a:extLst>
              <a:ext uri="{FF2B5EF4-FFF2-40B4-BE49-F238E27FC236}">
                <a16:creationId xmlns:a16="http://schemas.microsoft.com/office/drawing/2014/main" id="{9551AC49-41DA-4AC5-BA14-1DC624F56F73}"/>
              </a:ext>
            </a:extLst>
          </p:cNvPr>
          <p:cNvSpPr/>
          <p:nvPr/>
        </p:nvSpPr>
        <p:spPr>
          <a:xfrm>
            <a:off x="3397755" y="2740795"/>
            <a:ext cx="2105488" cy="7524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Model</a:t>
            </a:r>
          </a:p>
        </p:txBody>
      </p:sp>
      <p:sp>
        <p:nvSpPr>
          <p:cNvPr id="6" name="Obdélník 5">
            <a:extLst>
              <a:ext uri="{FF2B5EF4-FFF2-40B4-BE49-F238E27FC236}">
                <a16:creationId xmlns:a16="http://schemas.microsoft.com/office/drawing/2014/main" id="{F2072B20-30BA-4A2F-9CDA-0FCB06C70EFC}"/>
              </a:ext>
            </a:extLst>
          </p:cNvPr>
          <p:cNvSpPr/>
          <p:nvPr/>
        </p:nvSpPr>
        <p:spPr>
          <a:xfrm>
            <a:off x="5503243" y="4108790"/>
            <a:ext cx="2105488" cy="752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Výsledky</a:t>
            </a:r>
          </a:p>
        </p:txBody>
      </p:sp>
      <p:sp>
        <p:nvSpPr>
          <p:cNvPr id="7" name="Obdélník 6">
            <a:extLst>
              <a:ext uri="{FF2B5EF4-FFF2-40B4-BE49-F238E27FC236}">
                <a16:creationId xmlns:a16="http://schemas.microsoft.com/office/drawing/2014/main" id="{E773A364-C127-4081-BB5D-8E74F0254F84}"/>
              </a:ext>
            </a:extLst>
          </p:cNvPr>
          <p:cNvSpPr/>
          <p:nvPr/>
        </p:nvSpPr>
        <p:spPr>
          <a:xfrm>
            <a:off x="8037881" y="4907214"/>
            <a:ext cx="2078762" cy="744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Publikace</a:t>
            </a:r>
          </a:p>
        </p:txBody>
      </p:sp>
      <p:cxnSp>
        <p:nvCxnSpPr>
          <p:cNvPr id="9" name="Spojnice: pravoúhlá 8">
            <a:extLst>
              <a:ext uri="{FF2B5EF4-FFF2-40B4-BE49-F238E27FC236}">
                <a16:creationId xmlns:a16="http://schemas.microsoft.com/office/drawing/2014/main" id="{6EEBBAF8-8589-4F76-BDFD-8BC3BC13094C}"/>
              </a:ext>
            </a:extLst>
          </p:cNvPr>
          <p:cNvCxnSpPr>
            <a:cxnSpLocks/>
            <a:stCxn id="4" idx="3"/>
            <a:endCxn id="5" idx="0"/>
          </p:cNvCxnSpPr>
          <p:nvPr/>
        </p:nvCxnSpPr>
        <p:spPr>
          <a:xfrm>
            <a:off x="4159662" y="1748392"/>
            <a:ext cx="290837" cy="992403"/>
          </a:xfrm>
          <a:prstGeom prst="bentConnector2">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pojnice: pravoúhlá 10">
            <a:extLst>
              <a:ext uri="{FF2B5EF4-FFF2-40B4-BE49-F238E27FC236}">
                <a16:creationId xmlns:a16="http://schemas.microsoft.com/office/drawing/2014/main" id="{5CE02BCB-37BA-4E84-BF0B-E7C60A42259A}"/>
              </a:ext>
            </a:extLst>
          </p:cNvPr>
          <p:cNvCxnSpPr>
            <a:cxnSpLocks/>
            <a:stCxn id="5" idx="3"/>
            <a:endCxn id="6" idx="0"/>
          </p:cNvCxnSpPr>
          <p:nvPr/>
        </p:nvCxnSpPr>
        <p:spPr>
          <a:xfrm>
            <a:off x="5503243" y="3117033"/>
            <a:ext cx="1052744" cy="991757"/>
          </a:xfrm>
          <a:prstGeom prst="bentConnector2">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pojnice: pravoúhlá 12">
            <a:extLst>
              <a:ext uri="{FF2B5EF4-FFF2-40B4-BE49-F238E27FC236}">
                <a16:creationId xmlns:a16="http://schemas.microsoft.com/office/drawing/2014/main" id="{D9445B29-1D65-4E03-B969-E1A8867464E6}"/>
              </a:ext>
            </a:extLst>
          </p:cNvPr>
          <p:cNvCxnSpPr>
            <a:cxnSpLocks/>
            <a:stCxn id="6" idx="3"/>
            <a:endCxn id="7" idx="0"/>
          </p:cNvCxnSpPr>
          <p:nvPr/>
        </p:nvCxnSpPr>
        <p:spPr>
          <a:xfrm>
            <a:off x="7608731" y="4485028"/>
            <a:ext cx="1468531" cy="422186"/>
          </a:xfrm>
          <a:prstGeom prst="bentConnector2">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Obdélník 22">
            <a:extLst>
              <a:ext uri="{FF2B5EF4-FFF2-40B4-BE49-F238E27FC236}">
                <a16:creationId xmlns:a16="http://schemas.microsoft.com/office/drawing/2014/main" id="{FD32D0BA-D82B-4614-B9F1-CA0FF8CDB37B}"/>
              </a:ext>
            </a:extLst>
          </p:cNvPr>
          <p:cNvSpPr/>
          <p:nvPr/>
        </p:nvSpPr>
        <p:spPr>
          <a:xfrm>
            <a:off x="1818968" y="4356440"/>
            <a:ext cx="2340694" cy="752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Preprinty</a:t>
            </a:r>
          </a:p>
        </p:txBody>
      </p:sp>
      <p:sp>
        <p:nvSpPr>
          <p:cNvPr id="24" name="Obdélník 23">
            <a:extLst>
              <a:ext uri="{FF2B5EF4-FFF2-40B4-BE49-F238E27FC236}">
                <a16:creationId xmlns:a16="http://schemas.microsoft.com/office/drawing/2014/main" id="{006F6EC4-AD26-446E-8CF2-94C83828983C}"/>
              </a:ext>
            </a:extLst>
          </p:cNvPr>
          <p:cNvSpPr/>
          <p:nvPr/>
        </p:nvSpPr>
        <p:spPr>
          <a:xfrm>
            <a:off x="1818968" y="5458378"/>
            <a:ext cx="2340694" cy="780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Tiskové zprávy</a:t>
            </a:r>
          </a:p>
          <a:p>
            <a:pPr algn="ctr"/>
            <a:r>
              <a:rPr lang="cs-CZ" dirty="0">
                <a:latin typeface="Bahnschrift" panose="020B0502040204020203" pitchFamily="34" charset="0"/>
              </a:rPr>
              <a:t>(média, sociální sítě)</a:t>
            </a:r>
          </a:p>
        </p:txBody>
      </p:sp>
      <p:sp>
        <p:nvSpPr>
          <p:cNvPr id="25" name="Obdélník 24">
            <a:extLst>
              <a:ext uri="{FF2B5EF4-FFF2-40B4-BE49-F238E27FC236}">
                <a16:creationId xmlns:a16="http://schemas.microsoft.com/office/drawing/2014/main" id="{9CECDAB1-B6B4-4276-B540-C63B32103C7A}"/>
              </a:ext>
            </a:extLst>
          </p:cNvPr>
          <p:cNvSpPr/>
          <p:nvPr/>
        </p:nvSpPr>
        <p:spPr>
          <a:xfrm>
            <a:off x="8174127" y="1258198"/>
            <a:ext cx="2491202" cy="752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latin typeface="Bahnschrift" panose="020B0502040204020203" pitchFamily="34" charset="0"/>
              </a:rPr>
              <a:t>Veřejné zdravotnictví</a:t>
            </a:r>
          </a:p>
          <a:p>
            <a:pPr algn="ctr"/>
            <a:r>
              <a:rPr lang="cs-CZ" dirty="0">
                <a:latin typeface="Bahnschrift" panose="020B0502040204020203" pitchFamily="34" charset="0"/>
              </a:rPr>
              <a:t>Média</a:t>
            </a:r>
          </a:p>
        </p:txBody>
      </p:sp>
      <p:cxnSp>
        <p:nvCxnSpPr>
          <p:cNvPr id="31" name="Spojnice: pravoúhlá 30">
            <a:extLst>
              <a:ext uri="{FF2B5EF4-FFF2-40B4-BE49-F238E27FC236}">
                <a16:creationId xmlns:a16="http://schemas.microsoft.com/office/drawing/2014/main" id="{DC01C96D-0C93-421A-AAFE-77762F3728D7}"/>
              </a:ext>
            </a:extLst>
          </p:cNvPr>
          <p:cNvCxnSpPr>
            <a:cxnSpLocks/>
          </p:cNvCxnSpPr>
          <p:nvPr/>
        </p:nvCxnSpPr>
        <p:spPr>
          <a:xfrm flipH="1" flipV="1">
            <a:off x="5503243" y="2896774"/>
            <a:ext cx="2105488" cy="1495658"/>
          </a:xfrm>
          <a:prstGeom prst="bentConnector3">
            <a:avLst>
              <a:gd name="adj1" fmla="val -10857"/>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a:extLst>
              <a:ext uri="{FF2B5EF4-FFF2-40B4-BE49-F238E27FC236}">
                <a16:creationId xmlns:a16="http://schemas.microsoft.com/office/drawing/2014/main" id="{C82D3EFE-365C-4C24-9FBF-1A326EFA4B06}"/>
              </a:ext>
            </a:extLst>
          </p:cNvPr>
          <p:cNvCxnSpPr>
            <a:cxnSpLocks/>
          </p:cNvCxnSpPr>
          <p:nvPr/>
        </p:nvCxnSpPr>
        <p:spPr>
          <a:xfrm flipH="1" flipV="1">
            <a:off x="4159662" y="1622207"/>
            <a:ext cx="4014465" cy="1223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a:extLst>
              <a:ext uri="{FF2B5EF4-FFF2-40B4-BE49-F238E27FC236}">
                <a16:creationId xmlns:a16="http://schemas.microsoft.com/office/drawing/2014/main" id="{515FFD89-712E-4733-B7D0-7895C89C5469}"/>
              </a:ext>
            </a:extLst>
          </p:cNvPr>
          <p:cNvCxnSpPr>
            <a:cxnSpLocks/>
            <a:stCxn id="6" idx="1"/>
            <a:endCxn id="23" idx="3"/>
          </p:cNvCxnSpPr>
          <p:nvPr/>
        </p:nvCxnSpPr>
        <p:spPr>
          <a:xfrm flipH="1">
            <a:off x="4159662" y="4485028"/>
            <a:ext cx="1343581" cy="247650"/>
          </a:xfrm>
          <a:prstGeom prst="straightConnector1">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Přímá spojnice se šipkou 37">
            <a:extLst>
              <a:ext uri="{FF2B5EF4-FFF2-40B4-BE49-F238E27FC236}">
                <a16:creationId xmlns:a16="http://schemas.microsoft.com/office/drawing/2014/main" id="{F2D94015-82B4-4C74-B271-6CD74B67EEA6}"/>
              </a:ext>
            </a:extLst>
          </p:cNvPr>
          <p:cNvCxnSpPr>
            <a:cxnSpLocks/>
            <a:stCxn id="6" idx="1"/>
            <a:endCxn id="24" idx="3"/>
          </p:cNvCxnSpPr>
          <p:nvPr/>
        </p:nvCxnSpPr>
        <p:spPr>
          <a:xfrm flipH="1">
            <a:off x="4159662" y="4485028"/>
            <a:ext cx="1343581" cy="136335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ovéPole 40">
            <a:extLst>
              <a:ext uri="{FF2B5EF4-FFF2-40B4-BE49-F238E27FC236}">
                <a16:creationId xmlns:a16="http://schemas.microsoft.com/office/drawing/2014/main" id="{9C8FE5C3-8AEB-4CC2-BAE9-26786F9F656D}"/>
              </a:ext>
            </a:extLst>
          </p:cNvPr>
          <p:cNvSpPr txBox="1"/>
          <p:nvPr/>
        </p:nvSpPr>
        <p:spPr>
          <a:xfrm flipH="1">
            <a:off x="375237" y="3635299"/>
            <a:ext cx="3220216" cy="1200329"/>
          </a:xfrm>
          <a:prstGeom prst="rect">
            <a:avLst/>
          </a:prstGeom>
          <a:noFill/>
        </p:spPr>
        <p:txBody>
          <a:bodyPr wrap="square" rtlCol="0">
            <a:spAutoFit/>
          </a:bodyPr>
          <a:lstStyle/>
          <a:p>
            <a:r>
              <a:rPr lang="cs-CZ" dirty="0">
                <a:latin typeface="Bahnschrift" panose="020B0502040204020203" pitchFamily="34" charset="0"/>
              </a:rPr>
              <a:t>6. 3. 2022: </a:t>
            </a:r>
            <a:r>
              <a:rPr lang="cs-CZ" dirty="0">
                <a:solidFill>
                  <a:srgbClr val="FF0000"/>
                </a:solidFill>
                <a:latin typeface="Bahnschrift" panose="020B0502040204020203" pitchFamily="34" charset="0"/>
              </a:rPr>
              <a:t>14 398 preprintů </a:t>
            </a:r>
            <a:br>
              <a:rPr lang="cs-CZ" dirty="0">
                <a:solidFill>
                  <a:srgbClr val="FF0000"/>
                </a:solidFill>
                <a:latin typeface="Bahnschrift" panose="020B0502040204020203" pitchFamily="34" charset="0"/>
              </a:rPr>
            </a:br>
            <a:r>
              <a:rPr lang="cs-CZ" dirty="0">
                <a:latin typeface="Bahnschrift" panose="020B0502040204020203" pitchFamily="34" charset="0"/>
              </a:rPr>
              <a:t>na </a:t>
            </a:r>
            <a:r>
              <a:rPr lang="cs-CZ" dirty="0" err="1">
                <a:latin typeface="Bahnschrift" panose="020B0502040204020203" pitchFamily="34" charset="0"/>
              </a:rPr>
              <a:t>medRxiv</a:t>
            </a:r>
            <a:r>
              <a:rPr lang="cs-CZ" dirty="0">
                <a:latin typeface="Bahnschrift" panose="020B0502040204020203" pitchFamily="34" charset="0"/>
              </a:rPr>
              <a:t>: „</a:t>
            </a:r>
            <a:r>
              <a:rPr lang="cs-CZ" dirty="0" err="1">
                <a:latin typeface="Bahnschrift" panose="020B0502040204020203" pitchFamily="34" charset="0"/>
              </a:rPr>
              <a:t>mathematical</a:t>
            </a:r>
            <a:r>
              <a:rPr lang="cs-CZ" dirty="0">
                <a:latin typeface="Bahnschrift" panose="020B0502040204020203" pitchFamily="34" charset="0"/>
              </a:rPr>
              <a:t> model“ AND </a:t>
            </a:r>
            <a:br>
              <a:rPr lang="cs-CZ" dirty="0">
                <a:latin typeface="Bahnschrift" panose="020B0502040204020203" pitchFamily="34" charset="0"/>
              </a:rPr>
            </a:br>
            <a:r>
              <a:rPr lang="cs-CZ" dirty="0">
                <a:latin typeface="Bahnschrift" panose="020B0502040204020203" pitchFamily="34" charset="0"/>
              </a:rPr>
              <a:t>covid-19 </a:t>
            </a:r>
          </a:p>
        </p:txBody>
      </p:sp>
      <p:sp>
        <p:nvSpPr>
          <p:cNvPr id="42" name="TextovéPole 41">
            <a:extLst>
              <a:ext uri="{FF2B5EF4-FFF2-40B4-BE49-F238E27FC236}">
                <a16:creationId xmlns:a16="http://schemas.microsoft.com/office/drawing/2014/main" id="{2046E14F-9073-4F10-9C49-3093191B6D85}"/>
              </a:ext>
            </a:extLst>
          </p:cNvPr>
          <p:cNvSpPr txBox="1"/>
          <p:nvPr/>
        </p:nvSpPr>
        <p:spPr>
          <a:xfrm>
            <a:off x="4669281" y="5292117"/>
            <a:ext cx="845103" cy="369332"/>
          </a:xfrm>
          <a:prstGeom prst="rect">
            <a:avLst/>
          </a:prstGeom>
          <a:noFill/>
        </p:spPr>
        <p:txBody>
          <a:bodyPr wrap="none" rtlCol="0">
            <a:spAutoFit/>
          </a:bodyPr>
          <a:lstStyle/>
          <a:p>
            <a:r>
              <a:rPr lang="cs-CZ" dirty="0">
                <a:latin typeface="Bahnschrift" panose="020B0502040204020203" pitchFamily="34" charset="0"/>
              </a:rPr>
              <a:t>RAPID</a:t>
            </a:r>
          </a:p>
        </p:txBody>
      </p:sp>
      <p:sp>
        <p:nvSpPr>
          <p:cNvPr id="45" name="TextovéPole 44">
            <a:extLst>
              <a:ext uri="{FF2B5EF4-FFF2-40B4-BE49-F238E27FC236}">
                <a16:creationId xmlns:a16="http://schemas.microsoft.com/office/drawing/2014/main" id="{224DCA4B-7BD0-4DF4-A818-76E2BC973809}"/>
              </a:ext>
            </a:extLst>
          </p:cNvPr>
          <p:cNvSpPr txBox="1"/>
          <p:nvPr/>
        </p:nvSpPr>
        <p:spPr>
          <a:xfrm flipH="1">
            <a:off x="9177289" y="4485028"/>
            <a:ext cx="1195742" cy="369332"/>
          </a:xfrm>
          <a:prstGeom prst="rect">
            <a:avLst/>
          </a:prstGeom>
          <a:noFill/>
        </p:spPr>
        <p:txBody>
          <a:bodyPr wrap="square" rtlCol="0">
            <a:spAutoFit/>
          </a:bodyPr>
          <a:lstStyle/>
          <a:p>
            <a:r>
              <a:rPr lang="cs-CZ" dirty="0">
                <a:latin typeface="Bahnschrift" panose="020B0502040204020203" pitchFamily="34" charset="0"/>
              </a:rPr>
              <a:t>NORMAL</a:t>
            </a:r>
          </a:p>
        </p:txBody>
      </p:sp>
      <p:sp>
        <p:nvSpPr>
          <p:cNvPr id="46" name="TextovéPole 45">
            <a:extLst>
              <a:ext uri="{FF2B5EF4-FFF2-40B4-BE49-F238E27FC236}">
                <a16:creationId xmlns:a16="http://schemas.microsoft.com/office/drawing/2014/main" id="{C0B79553-AA62-46D3-9BD3-5E45B1650088}"/>
              </a:ext>
            </a:extLst>
          </p:cNvPr>
          <p:cNvSpPr txBox="1"/>
          <p:nvPr/>
        </p:nvSpPr>
        <p:spPr>
          <a:xfrm flipH="1">
            <a:off x="7909351" y="2869092"/>
            <a:ext cx="2785474" cy="1477328"/>
          </a:xfrm>
          <a:prstGeom prst="rect">
            <a:avLst/>
          </a:prstGeom>
          <a:noFill/>
        </p:spPr>
        <p:txBody>
          <a:bodyPr wrap="square" rtlCol="0">
            <a:spAutoFit/>
          </a:bodyPr>
          <a:lstStyle/>
          <a:p>
            <a:r>
              <a:rPr lang="cs-CZ" dirty="0">
                <a:solidFill>
                  <a:srgbClr val="FF0000"/>
                </a:solidFill>
                <a:latin typeface="Bahnschrift" panose="020B0502040204020203" pitchFamily="34" charset="0"/>
              </a:rPr>
              <a:t>Měsíce analýz musí na úkor přesnosti být hotovy v řádu dnů</a:t>
            </a:r>
            <a:r>
              <a:rPr lang="cs-CZ" dirty="0">
                <a:latin typeface="Bahnschrift" panose="020B0502040204020203" pitchFamily="34" charset="0"/>
              </a:rPr>
              <a:t>, a přesto mají sloužit k návrhům a podpoře opatření</a:t>
            </a:r>
          </a:p>
        </p:txBody>
      </p:sp>
      <p:sp>
        <p:nvSpPr>
          <p:cNvPr id="47" name="TextovéPole 46">
            <a:extLst>
              <a:ext uri="{FF2B5EF4-FFF2-40B4-BE49-F238E27FC236}">
                <a16:creationId xmlns:a16="http://schemas.microsoft.com/office/drawing/2014/main" id="{DE616A2D-7426-44B4-B116-3992732D5E95}"/>
              </a:ext>
            </a:extLst>
          </p:cNvPr>
          <p:cNvSpPr txBox="1"/>
          <p:nvPr/>
        </p:nvSpPr>
        <p:spPr>
          <a:xfrm>
            <a:off x="2109886" y="291609"/>
            <a:ext cx="7524817" cy="707886"/>
          </a:xfrm>
          <a:prstGeom prst="rect">
            <a:avLst/>
          </a:prstGeom>
          <a:noFill/>
        </p:spPr>
        <p:txBody>
          <a:bodyPr wrap="none" rtlCol="0">
            <a:spAutoFit/>
          </a:bodyPr>
          <a:lstStyle/>
          <a:p>
            <a:pPr algn="ctr"/>
            <a:r>
              <a:rPr lang="cs-CZ" sz="2000" b="1" dirty="0">
                <a:latin typeface="Bahnschrift" panose="020B0502040204020203" pitchFamily="34" charset="0"/>
              </a:rPr>
              <a:t>„In </a:t>
            </a:r>
            <a:r>
              <a:rPr lang="cs-CZ" sz="2000" b="1" dirty="0" err="1">
                <a:latin typeface="Bahnschrift" panose="020B0502040204020203" pitchFamily="34" charset="0"/>
              </a:rPr>
              <a:t>the</a:t>
            </a:r>
            <a:r>
              <a:rPr lang="cs-CZ" sz="2000" b="1" dirty="0">
                <a:latin typeface="Bahnschrift" panose="020B0502040204020203" pitchFamily="34" charset="0"/>
              </a:rPr>
              <a:t> </a:t>
            </a:r>
            <a:r>
              <a:rPr lang="cs-CZ" sz="2000" b="1" dirty="0" err="1">
                <a:latin typeface="Bahnschrift" panose="020B0502040204020203" pitchFamily="34" charset="0"/>
              </a:rPr>
              <a:t>fight</a:t>
            </a:r>
            <a:r>
              <a:rPr lang="cs-CZ" sz="2000" b="1" dirty="0">
                <a:latin typeface="Bahnschrift" panose="020B0502040204020203" pitchFamily="34" charset="0"/>
              </a:rPr>
              <a:t> </a:t>
            </a:r>
            <a:r>
              <a:rPr lang="cs-CZ" sz="2000" b="1" dirty="0" err="1">
                <a:latin typeface="Bahnschrift" panose="020B0502040204020203" pitchFamily="34" charset="0"/>
              </a:rPr>
              <a:t>against</a:t>
            </a:r>
            <a:r>
              <a:rPr lang="cs-CZ" sz="2000" b="1" dirty="0">
                <a:latin typeface="Bahnschrift" panose="020B0502040204020203" pitchFamily="34" charset="0"/>
              </a:rPr>
              <a:t> COVID-19, </a:t>
            </a:r>
            <a:r>
              <a:rPr lang="cs-CZ" sz="2000" b="1" dirty="0" err="1">
                <a:latin typeface="Bahnschrift" panose="020B0502040204020203" pitchFamily="34" charset="0"/>
              </a:rPr>
              <a:t>disease</a:t>
            </a:r>
            <a:r>
              <a:rPr lang="cs-CZ" sz="2000" b="1" dirty="0">
                <a:latin typeface="Bahnschrift" panose="020B0502040204020203" pitchFamily="34" charset="0"/>
              </a:rPr>
              <a:t> </a:t>
            </a:r>
            <a:r>
              <a:rPr lang="cs-CZ" sz="2000" b="1" dirty="0" err="1">
                <a:latin typeface="Bahnschrift" panose="020B0502040204020203" pitchFamily="34" charset="0"/>
              </a:rPr>
              <a:t>modelers</a:t>
            </a:r>
            <a:r>
              <a:rPr lang="cs-CZ" sz="2000" b="1" dirty="0">
                <a:latin typeface="Bahnschrift" panose="020B0502040204020203" pitchFamily="34" charset="0"/>
              </a:rPr>
              <a:t> </a:t>
            </a:r>
            <a:r>
              <a:rPr lang="cs-CZ" sz="2000" b="1" dirty="0" err="1">
                <a:latin typeface="Bahnschrift" panose="020B0502040204020203" pitchFamily="34" charset="0"/>
              </a:rPr>
              <a:t>have</a:t>
            </a:r>
            <a:r>
              <a:rPr lang="cs-CZ" sz="2000" b="1" dirty="0">
                <a:latin typeface="Bahnschrift" panose="020B0502040204020203" pitchFamily="34" charset="0"/>
              </a:rPr>
              <a:t> </a:t>
            </a:r>
            <a:r>
              <a:rPr lang="cs-CZ" sz="2000" b="1" dirty="0" err="1">
                <a:latin typeface="Bahnschrift" panose="020B0502040204020203" pitchFamily="34" charset="0"/>
              </a:rPr>
              <a:t>struggled</a:t>
            </a:r>
            <a:r>
              <a:rPr lang="cs-CZ" sz="2000" b="1" dirty="0">
                <a:latin typeface="Bahnschrift" panose="020B0502040204020203" pitchFamily="34" charset="0"/>
              </a:rPr>
              <a:t> </a:t>
            </a:r>
          </a:p>
          <a:p>
            <a:pPr algn="ctr"/>
            <a:r>
              <a:rPr lang="cs-CZ" sz="2000" b="1" dirty="0" err="1">
                <a:latin typeface="Bahnschrift" panose="020B0502040204020203" pitchFamily="34" charset="0"/>
              </a:rPr>
              <a:t>against</a:t>
            </a:r>
            <a:r>
              <a:rPr lang="cs-CZ" sz="2000" b="1" dirty="0">
                <a:latin typeface="Bahnschrift" panose="020B0502040204020203" pitchFamily="34" charset="0"/>
              </a:rPr>
              <a:t> </a:t>
            </a:r>
            <a:r>
              <a:rPr lang="cs-CZ" sz="2000" b="1" dirty="0" err="1">
                <a:latin typeface="Bahnschrift" panose="020B0502040204020203" pitchFamily="34" charset="0"/>
              </a:rPr>
              <a:t>misunderstanding</a:t>
            </a:r>
            <a:r>
              <a:rPr lang="cs-CZ" sz="2000" b="1" dirty="0">
                <a:latin typeface="Bahnschrift" panose="020B0502040204020203" pitchFamily="34" charset="0"/>
              </a:rPr>
              <a:t> and </a:t>
            </a:r>
            <a:r>
              <a:rPr lang="cs-CZ" sz="2000" b="1" dirty="0" err="1">
                <a:latin typeface="Bahnschrift" panose="020B0502040204020203" pitchFamily="34" charset="0"/>
              </a:rPr>
              <a:t>misuse</a:t>
            </a:r>
            <a:r>
              <a:rPr lang="cs-CZ" sz="2000" b="1" dirty="0">
                <a:latin typeface="Bahnschrift" panose="020B0502040204020203" pitchFamily="34" charset="0"/>
              </a:rPr>
              <a:t> of </a:t>
            </a:r>
            <a:r>
              <a:rPr lang="cs-CZ" sz="2000" b="1" dirty="0" err="1">
                <a:latin typeface="Bahnschrift" panose="020B0502040204020203" pitchFamily="34" charset="0"/>
              </a:rPr>
              <a:t>their</a:t>
            </a:r>
            <a:r>
              <a:rPr lang="cs-CZ" sz="2000" b="1" dirty="0">
                <a:latin typeface="Bahnschrift" panose="020B0502040204020203" pitchFamily="34" charset="0"/>
              </a:rPr>
              <a:t> </a:t>
            </a:r>
            <a:r>
              <a:rPr lang="cs-CZ" sz="2000" b="1" dirty="0" err="1">
                <a:latin typeface="Bahnschrift" panose="020B0502040204020203" pitchFamily="34" charset="0"/>
              </a:rPr>
              <a:t>work</a:t>
            </a:r>
            <a:r>
              <a:rPr lang="cs-CZ" sz="2000" b="1" dirty="0">
                <a:latin typeface="Bahnschrift" panose="020B0502040204020203" pitchFamily="34" charset="0"/>
              </a:rPr>
              <a:t>.“</a:t>
            </a:r>
          </a:p>
        </p:txBody>
      </p:sp>
      <p:cxnSp>
        <p:nvCxnSpPr>
          <p:cNvPr id="49" name="Přímá spojnice se šipkou 48">
            <a:extLst>
              <a:ext uri="{FF2B5EF4-FFF2-40B4-BE49-F238E27FC236}">
                <a16:creationId xmlns:a16="http://schemas.microsoft.com/office/drawing/2014/main" id="{B8F3DAEC-2AFA-4FC8-994F-DF217A70A4C8}"/>
              </a:ext>
            </a:extLst>
          </p:cNvPr>
          <p:cNvCxnSpPr>
            <a:cxnSpLocks/>
            <a:stCxn id="23" idx="2"/>
            <a:endCxn id="24" idx="0"/>
          </p:cNvCxnSpPr>
          <p:nvPr/>
        </p:nvCxnSpPr>
        <p:spPr>
          <a:xfrm>
            <a:off x="2989315" y="5108916"/>
            <a:ext cx="0" cy="349462"/>
          </a:xfrm>
          <a:prstGeom prst="straightConnector1">
            <a:avLst/>
          </a:prstGeom>
          <a:ln w="508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pojnice: pravoúhlá 52">
            <a:extLst>
              <a:ext uri="{FF2B5EF4-FFF2-40B4-BE49-F238E27FC236}">
                <a16:creationId xmlns:a16="http://schemas.microsoft.com/office/drawing/2014/main" id="{73B5D1F6-FCD1-4B2C-ADCE-20D91E014F71}"/>
              </a:ext>
            </a:extLst>
          </p:cNvPr>
          <p:cNvCxnSpPr>
            <a:cxnSpLocks/>
            <a:stCxn id="24" idx="2"/>
            <a:endCxn id="25" idx="3"/>
          </p:cNvCxnSpPr>
          <p:nvPr/>
        </p:nvCxnSpPr>
        <p:spPr>
          <a:xfrm rot="5400000" flipH="1" flipV="1">
            <a:off x="4525343" y="98408"/>
            <a:ext cx="4603958" cy="7676014"/>
          </a:xfrm>
          <a:prstGeom prst="bentConnector4">
            <a:avLst>
              <a:gd name="adj1" fmla="val -4965"/>
              <a:gd name="adj2" fmla="val 106583"/>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ovéPole 14">
            <a:extLst>
              <a:ext uri="{FF2B5EF4-FFF2-40B4-BE49-F238E27FC236}">
                <a16:creationId xmlns:a16="http://schemas.microsoft.com/office/drawing/2014/main" id="{3619485E-EACE-41F1-B021-439DD61D221F}"/>
              </a:ext>
            </a:extLst>
          </p:cNvPr>
          <p:cNvSpPr txBox="1"/>
          <p:nvPr/>
        </p:nvSpPr>
        <p:spPr>
          <a:xfrm>
            <a:off x="7693387" y="5709621"/>
            <a:ext cx="3191899" cy="646331"/>
          </a:xfrm>
          <a:prstGeom prst="rect">
            <a:avLst/>
          </a:prstGeom>
          <a:noFill/>
        </p:spPr>
        <p:txBody>
          <a:bodyPr wrap="none" rtlCol="0">
            <a:spAutoFit/>
          </a:bodyPr>
          <a:lstStyle/>
          <a:p>
            <a:r>
              <a:rPr lang="cs-CZ" dirty="0">
                <a:latin typeface="Bahnschrift" panose="020B0502040204020203" pitchFamily="34" charset="0"/>
              </a:rPr>
              <a:t>Modely epidemií prasečí </a:t>
            </a:r>
          </a:p>
          <a:p>
            <a:r>
              <a:rPr lang="cs-CZ" dirty="0">
                <a:latin typeface="Bahnschrift" panose="020B0502040204020203" pitchFamily="34" charset="0"/>
              </a:rPr>
              <a:t>chřipky (2009) či Eboly (2014)</a:t>
            </a:r>
          </a:p>
        </p:txBody>
      </p:sp>
      <p:cxnSp>
        <p:nvCxnSpPr>
          <p:cNvPr id="20" name="Přímá spojnice se šipkou 19">
            <a:extLst>
              <a:ext uri="{FF2B5EF4-FFF2-40B4-BE49-F238E27FC236}">
                <a16:creationId xmlns:a16="http://schemas.microsoft.com/office/drawing/2014/main" id="{F3ADA58B-E63C-4854-8B90-44507E180548}"/>
              </a:ext>
            </a:extLst>
          </p:cNvPr>
          <p:cNvCxnSpPr/>
          <p:nvPr/>
        </p:nvCxnSpPr>
        <p:spPr>
          <a:xfrm>
            <a:off x="4031226" y="2124629"/>
            <a:ext cx="0" cy="616166"/>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29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5C0D27-E04F-43D0-B924-77106264AF44}"/>
              </a:ext>
            </a:extLst>
          </p:cNvPr>
          <p:cNvSpPr>
            <a:spLocks noGrp="1"/>
          </p:cNvSpPr>
          <p:nvPr>
            <p:ph type="title"/>
          </p:nvPr>
        </p:nvSpPr>
        <p:spPr>
          <a:xfrm>
            <a:off x="811104" y="267612"/>
            <a:ext cx="10515600" cy="1325563"/>
          </a:xfrm>
        </p:spPr>
        <p:txBody>
          <a:bodyPr/>
          <a:lstStyle/>
          <a:p>
            <a:r>
              <a:rPr lang="cs-CZ" dirty="0">
                <a:latin typeface="Bahnschrift" panose="020B0502040204020203" pitchFamily="34" charset="0"/>
              </a:rPr>
              <a:t>SIR: učebnicový model</a:t>
            </a:r>
          </a:p>
        </p:txBody>
      </p:sp>
      <p:pic>
        <p:nvPicPr>
          <p:cNvPr id="5" name="Obrázek 4" descr="Obsah obrázku text, hodiny&#10;&#10;Popis byl vytvořen automaticky">
            <a:extLst>
              <a:ext uri="{FF2B5EF4-FFF2-40B4-BE49-F238E27FC236}">
                <a16:creationId xmlns:a16="http://schemas.microsoft.com/office/drawing/2014/main" id="{C4909187-7715-4DAD-929F-2629E157B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104" y="2172567"/>
            <a:ext cx="3733800" cy="1578252"/>
          </a:xfrm>
          <a:prstGeom prst="rect">
            <a:avLst/>
          </a:prstGeom>
        </p:spPr>
      </p:pic>
      <p:pic>
        <p:nvPicPr>
          <p:cNvPr id="13" name="Obrázek 12">
            <a:extLst>
              <a:ext uri="{FF2B5EF4-FFF2-40B4-BE49-F238E27FC236}">
                <a16:creationId xmlns:a16="http://schemas.microsoft.com/office/drawing/2014/main" id="{94291F6B-D25E-4ECC-95CA-BC1535F9E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42749"/>
            <a:ext cx="5046487" cy="3915251"/>
          </a:xfrm>
          <a:prstGeom prst="rect">
            <a:avLst/>
          </a:prstGeom>
        </p:spPr>
      </p:pic>
      <p:sp>
        <p:nvSpPr>
          <p:cNvPr id="18" name="TextovéPole 17">
            <a:extLst>
              <a:ext uri="{FF2B5EF4-FFF2-40B4-BE49-F238E27FC236}">
                <a16:creationId xmlns:a16="http://schemas.microsoft.com/office/drawing/2014/main" id="{C82ADA8B-32A2-4A45-9854-198996F811F5}"/>
              </a:ext>
            </a:extLst>
          </p:cNvPr>
          <p:cNvSpPr txBox="1"/>
          <p:nvPr/>
        </p:nvSpPr>
        <p:spPr>
          <a:xfrm>
            <a:off x="811104" y="4150658"/>
            <a:ext cx="6255570" cy="2062103"/>
          </a:xfrm>
          <a:prstGeom prst="rect">
            <a:avLst/>
          </a:prstGeom>
          <a:noFill/>
        </p:spPr>
        <p:txBody>
          <a:bodyPr wrap="square" rtlCol="0">
            <a:spAutoFit/>
          </a:bodyPr>
          <a:lstStyle/>
          <a:p>
            <a:pPr>
              <a:lnSpc>
                <a:spcPct val="90000"/>
              </a:lnSpc>
              <a:spcBef>
                <a:spcPts val="600"/>
              </a:spcBef>
            </a:pPr>
            <a:r>
              <a:rPr lang="en-US" sz="2400" dirty="0">
                <a:solidFill>
                  <a:srgbClr val="0070C0"/>
                </a:solidFill>
                <a:latin typeface="Bahnschrift" panose="020B0502040204020203" pitchFamily="34" charset="0"/>
              </a:rPr>
              <a:t>R</a:t>
            </a:r>
            <a:r>
              <a:rPr lang="en-US" sz="2400" baseline="-25000" dirty="0">
                <a:solidFill>
                  <a:srgbClr val="0070C0"/>
                </a:solidFill>
                <a:latin typeface="Bahnschrift" panose="020B0502040204020203" pitchFamily="34" charset="0"/>
              </a:rPr>
              <a:t>0</a:t>
            </a:r>
            <a:r>
              <a:rPr lang="en-US" sz="2400" dirty="0">
                <a:solidFill>
                  <a:srgbClr val="0070C0"/>
                </a:solidFill>
                <a:latin typeface="Bahnschrift" panose="020B0502040204020203" pitchFamily="34" charset="0"/>
              </a:rPr>
              <a:t> = b C D</a:t>
            </a:r>
            <a:endParaRPr lang="cs-CZ" sz="2400" dirty="0">
              <a:solidFill>
                <a:srgbClr val="0070C0"/>
              </a:solidFill>
              <a:latin typeface="Bahnschrift" panose="020B0502040204020203" pitchFamily="34" charset="0"/>
            </a:endParaRPr>
          </a:p>
          <a:p>
            <a:pPr>
              <a:lnSpc>
                <a:spcPct val="90000"/>
              </a:lnSpc>
              <a:spcBef>
                <a:spcPts val="600"/>
              </a:spcBef>
            </a:pPr>
            <a:r>
              <a:rPr lang="cs-CZ" sz="2400" dirty="0">
                <a:latin typeface="Bahnschrift" panose="020B0502040204020203" pitchFamily="34" charset="0"/>
              </a:rPr>
              <a:t>Exp růst: </a:t>
            </a:r>
            <a:r>
              <a:rPr lang="en-US" sz="2400" dirty="0">
                <a:latin typeface="Bahnschrift" panose="020B0502040204020203" pitchFamily="34" charset="0"/>
              </a:rPr>
              <a:t>I(t) = I(0)</a:t>
            </a:r>
            <a:r>
              <a:rPr lang="cs-CZ" sz="2400" dirty="0">
                <a:latin typeface="Bahnschrift" panose="020B0502040204020203" pitchFamily="34" charset="0"/>
              </a:rPr>
              <a:t> </a:t>
            </a:r>
            <a:r>
              <a:rPr lang="en-US" sz="2400" dirty="0">
                <a:latin typeface="Bahnschrift" panose="020B0502040204020203" pitchFamily="34" charset="0"/>
              </a:rPr>
              <a:t>exp[(R</a:t>
            </a:r>
            <a:r>
              <a:rPr lang="en-US" sz="2400" baseline="-25000" dirty="0">
                <a:latin typeface="Bahnschrift" panose="020B0502040204020203" pitchFamily="34" charset="0"/>
              </a:rPr>
              <a:t>0</a:t>
            </a:r>
            <a:r>
              <a:rPr lang="en-US" sz="2400" dirty="0">
                <a:latin typeface="Bahnschrift" panose="020B0502040204020203" pitchFamily="34" charset="0"/>
              </a:rPr>
              <a:t>-1)t/D]</a:t>
            </a:r>
            <a:endParaRPr lang="cs-CZ" sz="2400" dirty="0">
              <a:latin typeface="Bahnschrift" panose="020B0502040204020203" pitchFamily="34" charset="0"/>
            </a:endParaRPr>
          </a:p>
          <a:p>
            <a:pPr>
              <a:lnSpc>
                <a:spcPct val="90000"/>
              </a:lnSpc>
              <a:spcBef>
                <a:spcPts val="600"/>
              </a:spcBef>
            </a:pPr>
            <a:r>
              <a:rPr lang="cs-CZ" sz="2400" dirty="0">
                <a:latin typeface="Bahnschrift" panose="020B0502040204020203" pitchFamily="34" charset="0"/>
              </a:rPr>
              <a:t>Vrchol: </a:t>
            </a:r>
            <a:r>
              <a:rPr lang="en-US" sz="2400" dirty="0">
                <a:latin typeface="Bahnschrift" panose="020B0502040204020203" pitchFamily="34" charset="0"/>
              </a:rPr>
              <a:t>S</a:t>
            </a:r>
            <a:r>
              <a:rPr lang="cs-CZ" sz="2400" dirty="0">
                <a:latin typeface="Bahnschrift" panose="020B0502040204020203" pitchFamily="34" charset="0"/>
              </a:rPr>
              <a:t>/N = 1/R</a:t>
            </a:r>
            <a:r>
              <a:rPr lang="cs-CZ" sz="2400" baseline="-25000" dirty="0">
                <a:latin typeface="Bahnschrift" panose="020B0502040204020203" pitchFamily="34" charset="0"/>
              </a:rPr>
              <a:t>0</a:t>
            </a:r>
            <a:endParaRPr lang="en-US" sz="2400" baseline="-25000" dirty="0">
              <a:latin typeface="Bahnschrift" panose="020B0502040204020203" pitchFamily="34" charset="0"/>
            </a:endParaRPr>
          </a:p>
          <a:p>
            <a:pPr>
              <a:lnSpc>
                <a:spcPct val="90000"/>
              </a:lnSpc>
              <a:spcBef>
                <a:spcPts val="600"/>
              </a:spcBef>
            </a:pPr>
            <a:r>
              <a:rPr lang="en-US" sz="2400" dirty="0">
                <a:latin typeface="Bahnschrift" panose="020B0502040204020203" pitchFamily="34" charset="0"/>
              </a:rPr>
              <a:t>H</a:t>
            </a:r>
            <a:r>
              <a:rPr lang="cs-CZ" sz="2400" dirty="0">
                <a:latin typeface="Bahnschrift" panose="020B0502040204020203" pitchFamily="34" charset="0"/>
              </a:rPr>
              <a:t>IT</a:t>
            </a:r>
            <a:r>
              <a:rPr lang="en-US" sz="2400" dirty="0">
                <a:latin typeface="Bahnschrift" panose="020B0502040204020203" pitchFamily="34" charset="0"/>
              </a:rPr>
              <a:t> = 1-1/R</a:t>
            </a:r>
            <a:r>
              <a:rPr lang="en-US" sz="2400" baseline="-25000" dirty="0">
                <a:latin typeface="Bahnschrift" panose="020B0502040204020203" pitchFamily="34" charset="0"/>
              </a:rPr>
              <a:t>0</a:t>
            </a:r>
            <a:endParaRPr lang="cs-CZ" sz="2400" baseline="-25000" dirty="0">
              <a:latin typeface="Bahnschrift" panose="020B0502040204020203" pitchFamily="34" charset="0"/>
            </a:endParaRPr>
          </a:p>
          <a:p>
            <a:pPr>
              <a:lnSpc>
                <a:spcPct val="90000"/>
              </a:lnSpc>
              <a:spcBef>
                <a:spcPts val="600"/>
              </a:spcBef>
            </a:pPr>
            <a:r>
              <a:rPr lang="cs-CZ" sz="2400" dirty="0">
                <a:solidFill>
                  <a:srgbClr val="FF0000"/>
                </a:solidFill>
                <a:latin typeface="Bahnschrift" panose="020B0502040204020203" pitchFamily="34" charset="0"/>
              </a:rPr>
              <a:t>Nejhorší možný scénář</a:t>
            </a:r>
          </a:p>
        </p:txBody>
      </p:sp>
      <p:sp>
        <p:nvSpPr>
          <p:cNvPr id="22" name="TextovéPole 21">
            <a:extLst>
              <a:ext uri="{FF2B5EF4-FFF2-40B4-BE49-F238E27FC236}">
                <a16:creationId xmlns:a16="http://schemas.microsoft.com/office/drawing/2014/main" id="{709EC6E0-084A-4274-818B-49DDF02A448D}"/>
              </a:ext>
            </a:extLst>
          </p:cNvPr>
          <p:cNvSpPr txBox="1"/>
          <p:nvPr/>
        </p:nvSpPr>
        <p:spPr>
          <a:xfrm>
            <a:off x="811105" y="1425414"/>
            <a:ext cx="6577248" cy="646331"/>
          </a:xfrm>
          <a:prstGeom prst="rect">
            <a:avLst/>
          </a:prstGeom>
          <a:noFill/>
        </p:spPr>
        <p:txBody>
          <a:bodyPr wrap="square">
            <a:spAutoFit/>
          </a:bodyPr>
          <a:lstStyle/>
          <a:p>
            <a:r>
              <a:rPr lang="cs-CZ" dirty="0" err="1">
                <a:latin typeface="Bahnschrift" panose="020B0502040204020203" pitchFamily="34" charset="0"/>
              </a:rPr>
              <a:t>McKendrick</a:t>
            </a:r>
            <a:r>
              <a:rPr lang="cs-CZ" dirty="0">
                <a:latin typeface="Bahnschrift" panose="020B0502040204020203" pitchFamily="34" charset="0"/>
              </a:rPr>
              <a:t>: myšlenky z chemické reakční kinetiky, interakce </a:t>
            </a:r>
            <a:endParaRPr lang="en-US" dirty="0">
              <a:latin typeface="Bahnschrift" panose="020B0502040204020203" pitchFamily="34" charset="0"/>
            </a:endParaRPr>
          </a:p>
          <a:p>
            <a:r>
              <a:rPr lang="cs-CZ" dirty="0">
                <a:latin typeface="Bahnschrift" panose="020B0502040204020203" pitchFamily="34" charset="0"/>
              </a:rPr>
              <a:t>jedinců jako kolize molekul</a:t>
            </a:r>
          </a:p>
        </p:txBody>
      </p:sp>
      <p:pic>
        <p:nvPicPr>
          <p:cNvPr id="4" name="Obrázek 3">
            <a:extLst>
              <a:ext uri="{FF2B5EF4-FFF2-40B4-BE49-F238E27FC236}">
                <a16:creationId xmlns:a16="http://schemas.microsoft.com/office/drawing/2014/main" id="{F68EDC8B-3806-4574-A400-FE3300814384}"/>
              </a:ext>
            </a:extLst>
          </p:cNvPr>
          <p:cNvPicPr>
            <a:picLocks noChangeAspect="1"/>
          </p:cNvPicPr>
          <p:nvPr/>
        </p:nvPicPr>
        <p:blipFill>
          <a:blip r:embed="rId4"/>
          <a:stretch>
            <a:fillRect/>
          </a:stretch>
        </p:blipFill>
        <p:spPr>
          <a:xfrm>
            <a:off x="7929910" y="633316"/>
            <a:ext cx="2880052" cy="2565046"/>
          </a:xfrm>
          <a:prstGeom prst="rect">
            <a:avLst/>
          </a:prstGeom>
        </p:spPr>
      </p:pic>
    </p:spTree>
    <p:extLst>
      <p:ext uri="{BB962C8B-B14F-4D97-AF65-F5344CB8AC3E}">
        <p14:creationId xmlns:p14="http://schemas.microsoft.com/office/powerpoint/2010/main" val="241009487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48658922FB9CD40878ECAFA47484640" ma:contentTypeVersion="4" ma:contentTypeDescription="Vytvoří nový dokument" ma:contentTypeScope="" ma:versionID="0e5767dffa12e5c3cac6a951b03e46dc">
  <xsd:schema xmlns:xsd="http://www.w3.org/2001/XMLSchema" xmlns:xs="http://www.w3.org/2001/XMLSchema" xmlns:p="http://schemas.microsoft.com/office/2006/metadata/properties" xmlns:ns3="2e1c3396-2046-41a1-9d8a-319aa98ee8a2" targetNamespace="http://schemas.microsoft.com/office/2006/metadata/properties" ma:root="true" ma:fieldsID="e39ec30d48d8e05819fdbcaa9ae6c5f8" ns3:_="">
    <xsd:import namespace="2e1c3396-2046-41a1-9d8a-319aa98ee8a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c3396-2046-41a1-9d8a-319aa98ee8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4763FB-905C-4358-BE10-7DFB16499B53}">
  <ds:schemaRefs>
    <ds:schemaRef ds:uri="http://schemas.microsoft.com/sharepoint/v3/contenttype/forms"/>
  </ds:schemaRefs>
</ds:datastoreItem>
</file>

<file path=customXml/itemProps2.xml><?xml version="1.0" encoding="utf-8"?>
<ds:datastoreItem xmlns:ds="http://schemas.openxmlformats.org/officeDocument/2006/customXml" ds:itemID="{F865EA9E-B8F5-4706-8F6B-059F65EF7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c3396-2046-41a1-9d8a-319aa98ee8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5DBF76-2389-4BDC-85F7-AFEDA3DE8966}">
  <ds:schemaRefs>
    <ds:schemaRef ds:uri="http://purl.org/dc/dcmitype/"/>
    <ds:schemaRef ds:uri="http://purl.org/dc/terms/"/>
    <ds:schemaRef ds:uri="http://schemas.microsoft.com/office/2006/metadata/properties"/>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2e1c3396-2046-41a1-9d8a-319aa98ee8a2"/>
  </ds:schemaRefs>
</ds:datastoreItem>
</file>

<file path=docProps/app.xml><?xml version="1.0" encoding="utf-8"?>
<Properties xmlns="http://schemas.openxmlformats.org/officeDocument/2006/extended-properties" xmlns:vt="http://schemas.openxmlformats.org/officeDocument/2006/docPropsVTypes">
  <TotalTime>12996</TotalTime>
  <Words>1668</Words>
  <Application>Microsoft Office PowerPoint</Application>
  <PresentationFormat>Širokoúhlá obrazovka</PresentationFormat>
  <Paragraphs>178</Paragraphs>
  <Slides>30</Slides>
  <Notes>0</Notes>
  <HiddenSlides>3</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30</vt:i4>
      </vt:variant>
    </vt:vector>
  </HeadingPairs>
  <TitlesOfParts>
    <vt:vector size="36" baseType="lpstr">
      <vt:lpstr>AdvTT911bbacd</vt:lpstr>
      <vt:lpstr>Arial</vt:lpstr>
      <vt:lpstr>Bahnschrift</vt:lpstr>
      <vt:lpstr>Calibri</vt:lpstr>
      <vt:lpstr>Calibri Light</vt:lpstr>
      <vt:lpstr>Motiv Office</vt:lpstr>
      <vt:lpstr>Matematická ekologie, epidemiologie a evoluční biologie … a covid-19  Luděk Berec</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SIR: učebnicový model</vt:lpstr>
      <vt:lpstr>SIR: učebnicový model</vt:lpstr>
      <vt:lpstr>Komplexnější modely</vt:lpstr>
      <vt:lpstr>Prezentace aplikace PowerPoint</vt:lpstr>
      <vt:lpstr>Prezentace aplikace PowerPoint</vt:lpstr>
      <vt:lpstr>Prezentace aplikace PowerPoint</vt:lpstr>
      <vt:lpstr>Covid-19 Efekt opatření, jaro 2020</vt:lpstr>
      <vt:lpstr>Prezentace aplikace PowerPoint</vt:lpstr>
      <vt:lpstr>Covid-19: data</vt:lpstr>
      <vt:lpstr>Největší problém jsme my sami</vt:lpstr>
      <vt:lpstr>Prezentace aplikace PowerPoint</vt:lpstr>
      <vt:lpstr>Prezentace aplikace PowerPoint</vt:lpstr>
      <vt:lpstr>Prezentace aplikace PowerPoint</vt:lpstr>
      <vt:lpstr>Prezentace aplikace PowerPoint</vt:lpstr>
      <vt:lpstr>Prezentace aplikace PowerPoint</vt:lpstr>
      <vt:lpstr>Komunikace modelů a nejistoty jejich výstupů</vt:lpstr>
      <vt:lpstr>ECDC  Forecast Hub</vt:lpstr>
      <vt:lpstr>Prezentace aplikace PowerPoint</vt:lpstr>
      <vt:lpstr>Post-vakcinační a post-infekční imunita</vt:lpstr>
      <vt:lpstr>Evoluce viru</vt:lpstr>
      <vt:lpstr>Prezentace aplikace PowerPoint</vt:lpstr>
      <vt:lpstr>Limitace modelů a nejistota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rozumět matematickým modelům epidemií  Luděk Berec</dc:title>
  <dc:creator>Berec Luděk doc. Ing. Dr.</dc:creator>
  <cp:lastModifiedBy>Berec Luděk</cp:lastModifiedBy>
  <cp:revision>176</cp:revision>
  <cp:lastPrinted>2022-04-27T12:08:51Z</cp:lastPrinted>
  <dcterms:created xsi:type="dcterms:W3CDTF">2022-03-02T09:23:15Z</dcterms:created>
  <dcterms:modified xsi:type="dcterms:W3CDTF">2022-04-28T14:12:40Z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0x010100B48658922FB9CD40878ECAFA47484640</vt:lpwstr>
  </property>
</Properties>
</file>