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71" r:id="rId2"/>
    <p:sldId id="256" r:id="rId3"/>
    <p:sldId id="257" r:id="rId4"/>
    <p:sldId id="258" r:id="rId5"/>
    <p:sldId id="265" r:id="rId6"/>
    <p:sldId id="259" r:id="rId7"/>
    <p:sldId id="260" r:id="rId8"/>
    <p:sldId id="261" r:id="rId9"/>
    <p:sldId id="264" r:id="rId10"/>
    <p:sldId id="267" r:id="rId11"/>
    <p:sldId id="268" r:id="rId12"/>
    <p:sldId id="262" r:id="rId13"/>
    <p:sldId id="269" r:id="rId14"/>
    <p:sldId id="266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8E365-AD91-4AD7-A185-3DABB9B9AA4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5E063-182C-4505-9A32-79CE5A932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28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5E063-182C-4505-9A32-79CE5A9320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8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6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3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8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4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0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0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27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6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1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49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9FD16-AD2A-4171-9464-B5D494B89C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81118-485C-410D-9FA2-776677469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0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C1DD5F-A000-3A98-5EBF-E048D4760655}"/>
              </a:ext>
            </a:extLst>
          </p:cNvPr>
          <p:cNvSpPr txBox="1"/>
          <p:nvPr/>
        </p:nvSpPr>
        <p:spPr>
          <a:xfrm>
            <a:off x="2162175" y="2377559"/>
            <a:ext cx="77343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/>
              <a:t>Evoluce myslícího druhu</a:t>
            </a:r>
            <a:endParaRPr lang="cs-CZ" sz="5400"/>
          </a:p>
          <a:p>
            <a:pPr algn="ctr"/>
            <a:endParaRPr lang="cs-CZ" sz="1400"/>
          </a:p>
          <a:p>
            <a:pPr algn="ctr"/>
            <a:r>
              <a:rPr lang="cs-CZ" sz="3200"/>
              <a:t>Hynek Lauschmann</a:t>
            </a:r>
          </a:p>
          <a:p>
            <a:pPr algn="ctr"/>
            <a:r>
              <a:rPr lang="cs-CZ" sz="3200"/>
              <a:t>duben 2026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341992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92999"/>
            <a:ext cx="1645920" cy="3386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014680" y="255474"/>
            <a:ext cx="3872146" cy="9321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9. Důsledky 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46718" y="1062755"/>
            <a:ext cx="90224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5938" indent="-515938">
              <a:spcAft>
                <a:spcPts val="1200"/>
              </a:spcAft>
            </a:pPr>
            <a:r>
              <a:rPr lang="en-US" sz="2100"/>
              <a:t>9.1</a:t>
            </a:r>
            <a:r>
              <a:rPr lang="en-US" sz="2100" b="1"/>
              <a:t>	ad </a:t>
            </a:r>
            <a:r>
              <a:rPr lang="en-US" sz="2100" b="1" cap="all"/>
              <a:t>Krize životního prostředí &amp; </a:t>
            </a:r>
            <a:r>
              <a:rPr lang="en-US" sz="2100" b="1"/>
              <a:t>VÁLEČNÁ MENTALITA: </a:t>
            </a:r>
            <a:r>
              <a:rPr lang="en-US" sz="2100" cap="all"/>
              <a:t>v</a:t>
            </a:r>
            <a:r>
              <a:rPr lang="en-US" sz="2100"/>
              <a:t>yspělé lidstvo </a:t>
            </a:r>
            <a:r>
              <a:rPr lang="en-US" sz="2100" b="1">
                <a:solidFill>
                  <a:srgbClr val="FF0000"/>
                </a:solidFill>
              </a:rPr>
              <a:t>směřuje k míru mezi lidmi i s přírodou</a:t>
            </a:r>
            <a:r>
              <a:rPr lang="en-US" sz="2100"/>
              <a:t>. V konkr</a:t>
            </a:r>
            <a:r>
              <a:rPr lang="cs-CZ" sz="2100"/>
              <a:t>étní situaci a zejména v krátkém časovém intervalu to často není zřejmé – je to </a:t>
            </a:r>
            <a:r>
              <a:rPr lang="cs-CZ" sz="2100" b="1"/>
              <a:t>historický trend </a:t>
            </a:r>
            <a:r>
              <a:rPr lang="cs-CZ" sz="2100"/>
              <a:t>provázený opačnými fluktuacemi.</a:t>
            </a:r>
            <a:endParaRPr lang="en-US" sz="21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36189" y="5325590"/>
            <a:ext cx="90476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398463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r>
              <a:rPr lang="en-US" sz="2100" b="1">
                <a:solidFill>
                  <a:srgbClr val="FF0000"/>
                </a:solidFill>
              </a:rPr>
              <a:t>inimalizovat negativní působení na přírodu.</a:t>
            </a:r>
          </a:p>
          <a:p>
            <a:pPr marL="968375" indent="-344488"/>
            <a:r>
              <a:rPr lang="en-US" sz="2100"/>
              <a:t>-	Dosáhnout beze zbytku </a:t>
            </a:r>
            <a:r>
              <a:rPr lang="en-US" sz="2100" b="1">
                <a:solidFill>
                  <a:srgbClr val="FF0000"/>
                </a:solidFill>
              </a:rPr>
              <a:t>cyklické ekonomiky</a:t>
            </a:r>
            <a:r>
              <a:rPr lang="en-US" sz="2100"/>
              <a:t>.</a:t>
            </a:r>
          </a:p>
          <a:p>
            <a:pPr marL="968375" indent="-344488"/>
            <a:r>
              <a:rPr lang="en-US" sz="2100"/>
              <a:t>-	Přejít k </a:t>
            </a:r>
            <a:r>
              <a:rPr lang="en-US" sz="2100" b="1">
                <a:solidFill>
                  <a:srgbClr val="FF0000"/>
                </a:solidFill>
              </a:rPr>
              <a:t>výrobě potravin z anorganických zdrojů, </a:t>
            </a:r>
            <a:r>
              <a:rPr lang="en-US" sz="2100"/>
              <a:t>obrovské plochy zemědělské půdy </a:t>
            </a:r>
            <a:r>
              <a:rPr lang="cs-CZ" sz="2100"/>
              <a:t>a moře </a:t>
            </a:r>
            <a:r>
              <a:rPr lang="en-US" sz="2100"/>
              <a:t>vrátit přírodě.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05369" y="2898085"/>
            <a:ext cx="915154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/>
            <a:r>
              <a:rPr lang="cs-CZ" sz="2100" b="1" cap="all">
                <a:solidFill>
                  <a:prstClr val="black"/>
                </a:solidFill>
                <a:sym typeface="Symbol" panose="05050102010706020507" pitchFamily="18" charset="2"/>
              </a:rPr>
              <a:t>Zcela naopak: stojíme před epochálními </a:t>
            </a:r>
            <a:r>
              <a:rPr lang="en-US" sz="2100" b="1" cap="all">
                <a:solidFill>
                  <a:prstClr val="black"/>
                </a:solidFill>
                <a:sym typeface="Symbol" panose="05050102010706020507" pitchFamily="18" charset="2"/>
              </a:rPr>
              <a:t>ÚKOLY</a:t>
            </a:r>
            <a:r>
              <a:rPr lang="cs-CZ" sz="2100" b="1" cap="all">
                <a:solidFill>
                  <a:prstClr val="black"/>
                </a:solidFill>
                <a:sym typeface="Symbol" panose="05050102010706020507" pitchFamily="18" charset="2"/>
              </a:rPr>
              <a:t>!</a:t>
            </a:r>
            <a:r>
              <a:rPr lang="en-US" sz="2100" b="1" cap="all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sz="2100">
                <a:solidFill>
                  <a:prstClr val="black"/>
                </a:solidFill>
              </a:rPr>
              <a:t> </a:t>
            </a:r>
          </a:p>
          <a:p>
            <a:pPr marL="569913" lvl="0"/>
            <a:r>
              <a:rPr lang="en-US" sz="2100" b="1">
                <a:solidFill>
                  <a:srgbClr val="FF0000"/>
                </a:solidFill>
              </a:rPr>
              <a:t>Není </a:t>
            </a:r>
            <a:r>
              <a:rPr lang="cs-CZ" sz="2100" b="1">
                <a:solidFill>
                  <a:srgbClr val="FF0000"/>
                </a:solidFill>
              </a:rPr>
              <a:t>to 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věcí volby! </a:t>
            </a:r>
            <a:r>
              <a:rPr lang="cs-CZ" sz="2100">
                <a:solidFill>
                  <a:prstClr val="black"/>
                </a:solidFill>
                <a:sym typeface="Symbol" panose="05050102010706020507" pitchFamily="18" charset="2"/>
              </a:rPr>
              <a:t>Náš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 výchozí stav</a:t>
            </a:r>
            <a:r>
              <a:rPr lang="cs-CZ" sz="2100">
                <a:solidFill>
                  <a:prstClr val="black"/>
                </a:solidFill>
                <a:sym typeface="Symbol" panose="05050102010706020507" pitchFamily="18" charset="2"/>
              </a:rPr>
              <a:t> - 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aktuální situac</a:t>
            </a:r>
            <a:r>
              <a:rPr lang="cs-CZ" sz="2100">
                <a:solidFill>
                  <a:prstClr val="black"/>
                </a:solidFill>
                <a:sym typeface="Symbol" panose="05050102010706020507" pitchFamily="18" charset="2"/>
              </a:rPr>
              <a:t>e - přímo kypí problémy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. Naléhavé a smysluplné cíle: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36189" y="3938587"/>
            <a:ext cx="88207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lvl="0" indent="-398463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Globalizovat lidstvo. 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Vytvořit celosvětový stát a ekonomiku. Vyrovnat sociální úroveň, znemožnit války.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17009" y="4642343"/>
            <a:ext cx="8735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0425" lvl="0" indent="-398463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srgbClr val="FF0000"/>
                </a:solidFill>
              </a:rPr>
              <a:t>Najít smysl ve skromnosti</a:t>
            </a:r>
            <a:r>
              <a:rPr lang="en-US" sz="2100">
                <a:solidFill>
                  <a:prstClr val="black"/>
                </a:solidFill>
              </a:rPr>
              <a:t>. Změnit vlastní motivace, pojetí požitků, štěstí, úspěchu, ...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46718" y="2540674"/>
            <a:ext cx="9022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5938" indent="-515938">
              <a:spcAft>
                <a:spcPts val="1200"/>
              </a:spcAft>
            </a:pPr>
            <a:r>
              <a:rPr lang="en-US" sz="2100"/>
              <a:t>9.2</a:t>
            </a:r>
            <a:r>
              <a:rPr lang="en-US" sz="2100" b="1"/>
              <a:t>	ad </a:t>
            </a:r>
            <a:r>
              <a:rPr lang="en-US" sz="2100" b="1" cap="all"/>
              <a:t>ABSENCE SMYSLU</a:t>
            </a:r>
            <a:endParaRPr lang="en-US" sz="21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94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3820" y="4830183"/>
            <a:ext cx="1540585" cy="328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44058" y="1352308"/>
            <a:ext cx="944794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3888" indent="-623888">
              <a:spcAft>
                <a:spcPts val="1200"/>
              </a:spcAft>
            </a:pPr>
            <a:r>
              <a:rPr lang="en-US" sz="2100"/>
              <a:t>10.1</a:t>
            </a:r>
            <a:r>
              <a:rPr lang="en-US" sz="2100" b="1"/>
              <a:t>	ad MÝTUS:</a:t>
            </a:r>
            <a:r>
              <a:rPr lang="en-US" sz="2100"/>
              <a:t> </a:t>
            </a:r>
            <a:r>
              <a:rPr lang="en-US" sz="2100" b="1">
                <a:solidFill>
                  <a:srgbClr val="FF0000"/>
                </a:solidFill>
              </a:rPr>
              <a:t>nosný mýtus má a realizuje Evropa! Jen si to neuvědomuje ...</a:t>
            </a:r>
            <a:r>
              <a:rPr lang="en-US" sz="2100" b="1"/>
              <a:t> </a:t>
            </a:r>
          </a:p>
          <a:p>
            <a:pPr marL="623888"/>
            <a:r>
              <a:rPr lang="en-US" sz="2100"/>
              <a:t>Evropa opovrhla symbolickými mýty, od osvícenství </a:t>
            </a:r>
            <a:r>
              <a:rPr lang="en-US" sz="2100" b="1"/>
              <a:t>cení jen pravdu</a:t>
            </a:r>
            <a:r>
              <a:rPr lang="en-US" sz="2100"/>
              <a:t>, fakta. </a:t>
            </a:r>
          </a:p>
          <a:p>
            <a:pPr marL="623888"/>
            <a:r>
              <a:rPr lang="en-US" sz="2100" b="1">
                <a:solidFill>
                  <a:srgbClr val="FF0000"/>
                </a:solidFill>
              </a:rPr>
              <a:t>Evropa fakticky realizuje evoluční pacifismus</a:t>
            </a:r>
            <a:r>
              <a:rPr lang="en-US" sz="2100"/>
              <a:t>. Nejvíc se </a:t>
            </a:r>
            <a:r>
              <a:rPr lang="en-US" sz="2100" b="1"/>
              <a:t>přiblížila ideálům humanity a svobody </a:t>
            </a:r>
            <a:r>
              <a:rPr lang="en-US" sz="2100"/>
              <a:t>ve smyslu politickém i sociálním. Našla </a:t>
            </a:r>
            <a:r>
              <a:rPr lang="en-US" sz="2100" b="1"/>
              <a:t>fungující kompromis mezi kapitalismem a lidskostí </a:t>
            </a:r>
            <a:r>
              <a:rPr lang="en-US" sz="2100"/>
              <a:t>(sociální spravedlností). Díky tomu </a:t>
            </a:r>
            <a:r>
              <a:rPr lang="en-US" sz="2100" b="1"/>
              <a:t>Evropa fakticky je nejlepší místo k životu lidí v čase i prostoru</a:t>
            </a:r>
            <a:r>
              <a:rPr lang="en-US" sz="2100"/>
              <a:t>. </a:t>
            </a:r>
          </a:p>
          <a:p>
            <a:pPr marL="623888">
              <a:spcAft>
                <a:spcPts val="1200"/>
              </a:spcAft>
            </a:pPr>
            <a:r>
              <a:rPr lang="en-US" sz="2100" b="1">
                <a:solidFill>
                  <a:srgbClr val="FF0000"/>
                </a:solidFill>
              </a:rPr>
              <a:t>Toto je pravda, která může plnit roli mýtu! </a:t>
            </a:r>
          </a:p>
          <a:p>
            <a:pPr marL="623888"/>
            <a:r>
              <a:rPr lang="en-US" sz="2100"/>
              <a:t>Kde je chyba: </a:t>
            </a:r>
            <a:r>
              <a:rPr lang="en-US" sz="2100" b="1">
                <a:solidFill>
                  <a:srgbClr val="FF0000"/>
                </a:solidFill>
              </a:rPr>
              <a:t>Evropě chybí sebevědomí</a:t>
            </a:r>
            <a:r>
              <a:rPr lang="en-US" sz="2100"/>
              <a:t>. </a:t>
            </a:r>
            <a:r>
              <a:rPr lang="cs-CZ" sz="2100"/>
              <a:t>Trapně přežívající </a:t>
            </a:r>
            <a:r>
              <a:rPr lang="cs-CZ" sz="2100" b="1"/>
              <a:t>nacionalismus </a:t>
            </a:r>
            <a:r>
              <a:rPr lang="cs-CZ" sz="2100"/>
              <a:t>jednotlivých národů a </a:t>
            </a:r>
            <a:r>
              <a:rPr lang="cs-CZ" sz="2100" b="1"/>
              <a:t>sobectví bohatých zemí</a:t>
            </a:r>
            <a:r>
              <a:rPr lang="cs-CZ" sz="2100"/>
              <a:t>, které fixuje relativní chudobu východu EU, znemožňují vznik </a:t>
            </a:r>
            <a:r>
              <a:rPr lang="en-US" sz="2100" b="1">
                <a:solidFill>
                  <a:srgbClr val="FF0000"/>
                </a:solidFill>
              </a:rPr>
              <a:t>evropanství – evropského občanství, hrdosti a vlastenectví</a:t>
            </a:r>
            <a:r>
              <a:rPr lang="en-US" sz="2100"/>
              <a:t>.</a:t>
            </a:r>
            <a:endParaRPr lang="cs-CZ" sz="2100"/>
          </a:p>
          <a:p>
            <a:pPr marL="623888"/>
            <a:r>
              <a:rPr lang="cs-CZ" sz="2100"/>
              <a:t>Můj pes má evropský pas. Kdy se dočkám evropského pasu já?</a:t>
            </a:r>
            <a:endParaRPr lang="en-US" sz="210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81450" y="248479"/>
            <a:ext cx="6448425" cy="9321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10. Důsledky II</a:t>
            </a:r>
            <a:r>
              <a:rPr lang="cs-CZ" sz="5400"/>
              <a:t>: mýtus</a:t>
            </a:r>
            <a:endParaRPr lang="en-US" sz="5400"/>
          </a:p>
        </p:txBody>
      </p:sp>
      <p:sp>
        <p:nvSpPr>
          <p:cNvPr id="13" name="TextBox 12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0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" y="5174429"/>
            <a:ext cx="1583615" cy="3156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703170" y="412435"/>
            <a:ext cx="9158816" cy="66744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11. Důsledky III</a:t>
            </a:r>
            <a:r>
              <a:rPr lang="cs-CZ" sz="5400"/>
              <a:t>: identita </a:t>
            </a:r>
            <a:r>
              <a:rPr lang="en-US" sz="5400"/>
              <a:t>&amp; et</a:t>
            </a:r>
            <a:r>
              <a:rPr lang="cs-CZ" sz="5400"/>
              <a:t>ika</a:t>
            </a:r>
            <a:endParaRPr lang="en-US" sz="5400"/>
          </a:p>
        </p:txBody>
      </p:sp>
      <p:sp>
        <p:nvSpPr>
          <p:cNvPr id="15" name="TextBox 14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25202" y="1375733"/>
            <a:ext cx="9158816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 indent="-569913">
              <a:spcAft>
                <a:spcPts val="600"/>
              </a:spcAft>
            </a:pPr>
            <a:r>
              <a:rPr lang="en-US" sz="2100" cap="all">
                <a:solidFill>
                  <a:prstClr val="black"/>
                </a:solidFill>
              </a:rPr>
              <a:t>11.1</a:t>
            </a:r>
            <a:r>
              <a:rPr lang="en-US" sz="2100" b="1" cap="all">
                <a:solidFill>
                  <a:prstClr val="black"/>
                </a:solidFill>
              </a:rPr>
              <a:t>	</a:t>
            </a:r>
            <a:r>
              <a:rPr lang="en-US" sz="2100" b="1">
                <a:solidFill>
                  <a:prstClr val="black"/>
                </a:solidFill>
              </a:rPr>
              <a:t>ad</a:t>
            </a:r>
            <a:r>
              <a:rPr lang="en-US" sz="2100" b="1" cap="all">
                <a:solidFill>
                  <a:prstClr val="black"/>
                </a:solidFill>
              </a:rPr>
              <a:t> Identita</a:t>
            </a:r>
            <a:r>
              <a:rPr lang="en-US" sz="2100" b="1">
                <a:solidFill>
                  <a:prstClr val="black"/>
                </a:solidFill>
              </a:rPr>
              <a:t>:</a:t>
            </a:r>
            <a:r>
              <a:rPr lang="en-US" sz="2100">
                <a:solidFill>
                  <a:prstClr val="black"/>
                </a:solidFill>
              </a:rPr>
              <a:t> </a:t>
            </a:r>
            <a:r>
              <a:rPr lang="en-US" sz="2100" b="1">
                <a:solidFill>
                  <a:prstClr val="black"/>
                </a:solidFill>
              </a:rPr>
              <a:t>kdo jsme? Resp.: kam jdeme, totiž: kým se chceme stát?</a:t>
            </a:r>
          </a:p>
          <a:p>
            <a:pPr marL="569913" lvl="0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Viz Evoluční pacifismus. Jsme živočišný druh, který se </a:t>
            </a:r>
            <a:r>
              <a:rPr lang="en-US" sz="2100" b="1">
                <a:solidFill>
                  <a:srgbClr val="FF0000"/>
                </a:solidFill>
              </a:rPr>
              <a:t>systematicky distancuje od permanentního boje přírodního výběru</a:t>
            </a:r>
            <a:r>
              <a:rPr lang="en-US" sz="2100">
                <a:solidFill>
                  <a:prstClr val="black"/>
                </a:solidFill>
              </a:rPr>
              <a:t>. Nezbytnou válku s přírodním prostředím vytlačuje na okraj životního prostoru tak, aby se dotýkala co nejmenšího počtu jedinců. 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V populaci roste a šíří se dávno přítomná, avšak nikoli dominantní duševní kvalita: 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moudrost - spojení rozumnosti, lásky a intuice</a:t>
            </a:r>
            <a:r>
              <a:rPr lang="en-US" sz="2100">
                <a:solidFill>
                  <a:prstClr val="black"/>
                </a:solidFill>
                <a:sym typeface="Symbol" panose="05050102010706020507" pitchFamily="18" charset="2"/>
              </a:rPr>
              <a:t>. </a:t>
            </a:r>
            <a:r>
              <a:rPr lang="en-US" sz="2100" b="1">
                <a:solidFill>
                  <a:prstClr val="black"/>
                </a:solidFill>
              </a:rPr>
              <a:t>Jakožto vrcholné imperativy našich motivací se prosazují ... (viz ETIKA)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25202" y="4316182"/>
            <a:ext cx="891475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 indent="-569913">
              <a:spcAft>
                <a:spcPts val="600"/>
              </a:spcAft>
            </a:pPr>
            <a:r>
              <a:rPr lang="en-US" sz="2000" cap="all">
                <a:solidFill>
                  <a:prstClr val="black"/>
                </a:solidFill>
                <a:sym typeface="Symbol" panose="05050102010706020507" pitchFamily="18" charset="2"/>
              </a:rPr>
              <a:t>11.2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	</a:t>
            </a:r>
            <a:r>
              <a:rPr lang="en-US" sz="2000" b="1">
                <a:solidFill>
                  <a:prstClr val="black"/>
                </a:solidFill>
                <a:sym typeface="Symbol" panose="05050102010706020507" pitchFamily="18" charset="2"/>
              </a:rPr>
              <a:t>ad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sz="2100" b="1" cap="all">
                <a:solidFill>
                  <a:prstClr val="black"/>
                </a:solidFill>
                <a:sym typeface="Symbol" panose="05050102010706020507" pitchFamily="18" charset="2"/>
              </a:rPr>
              <a:t>Etika: </a:t>
            </a:r>
            <a:r>
              <a:rPr lang="en-US" sz="2100" b="1">
                <a:solidFill>
                  <a:prstClr val="black"/>
                </a:solidFill>
                <a:sym typeface="Symbol" panose="05050102010706020507" pitchFamily="18" charset="2"/>
              </a:rPr>
              <a:t>vymezení dobra a zla, správného jednání.</a:t>
            </a:r>
          </a:p>
          <a:p>
            <a:pPr marL="569913" lvl="0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Evoluční pacifismus povyšuje na nejvyšší hodnotu </a:t>
            </a:r>
            <a:r>
              <a:rPr lang="en-US" sz="2100" b="1">
                <a:solidFill>
                  <a:srgbClr val="FF0000"/>
                </a:solidFill>
              </a:rPr>
              <a:t>mírové soužití mezi lidmi i s ostatní přírodou, kooperaci a empatii se vším živým.  </a:t>
            </a:r>
            <a:r>
              <a:rPr lang="en-US" sz="2100"/>
              <a:t>Řešení konkrétních situací je doménou </a:t>
            </a:r>
            <a:r>
              <a:rPr lang="en-US" sz="2100" b="1">
                <a:solidFill>
                  <a:srgbClr val="FF0000"/>
                </a:solidFill>
              </a:rPr>
              <a:t>moudrosti.</a:t>
            </a:r>
            <a:endParaRPr lang="en-US" sz="210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309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1" y="5540188"/>
            <a:ext cx="1798768" cy="2819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2085975" y="376264"/>
            <a:ext cx="10001250" cy="7597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12. Důsledky IV</a:t>
            </a:r>
            <a:r>
              <a:rPr lang="cs-CZ" sz="5400"/>
              <a:t>: kosmické explikace</a:t>
            </a:r>
            <a:endParaRPr lang="en-US" sz="5400"/>
          </a:p>
        </p:txBody>
      </p:sp>
      <p:sp>
        <p:nvSpPr>
          <p:cNvPr id="3" name="TextBox 2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2B843C-0868-99D2-9C3A-57E1869B595F}"/>
              </a:ext>
            </a:extLst>
          </p:cNvPr>
          <p:cNvSpPr/>
          <p:nvPr/>
        </p:nvSpPr>
        <p:spPr>
          <a:xfrm>
            <a:off x="2758527" y="1515832"/>
            <a:ext cx="891475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 indent="-569913">
              <a:spcAft>
                <a:spcPts val="600"/>
              </a:spcAft>
            </a:pPr>
            <a:r>
              <a:rPr lang="en-US" sz="2000" cap="all">
                <a:solidFill>
                  <a:prstClr val="black"/>
                </a:solidFill>
                <a:sym typeface="Symbol" panose="05050102010706020507" pitchFamily="18" charset="2"/>
              </a:rPr>
              <a:t>12</a:t>
            </a:r>
            <a:r>
              <a:rPr lang="cs-CZ" sz="2000" cap="all">
                <a:solidFill>
                  <a:prstClr val="black"/>
                </a:solidFill>
                <a:sym typeface="Symbol" panose="05050102010706020507" pitchFamily="18" charset="2"/>
              </a:rPr>
              <a:t>.1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	</a:t>
            </a:r>
            <a:r>
              <a:rPr lang="cs-CZ" sz="2000" b="1">
                <a:solidFill>
                  <a:prstClr val="black"/>
                </a:solidFill>
                <a:sym typeface="Symbol" panose="05050102010706020507" pitchFamily="18" charset="2"/>
              </a:rPr>
              <a:t>KOSMICKÝ EVOLUČNÍ OPTIMISMUS</a:t>
            </a:r>
            <a:endParaRPr lang="en-US" sz="2100" b="1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569913" lvl="0">
              <a:spcAft>
                <a:spcPts val="1200"/>
              </a:spcAft>
            </a:pPr>
            <a:r>
              <a:rPr lang="cs-CZ" sz="2100">
                <a:solidFill>
                  <a:prstClr val="black"/>
                </a:solidFill>
              </a:rPr>
              <a:t>Příklon myslícího druhu k evolučnímu pacifismu a moudrosti je zákonitý. Ustálené </a:t>
            </a:r>
            <a:r>
              <a:rPr lang="cs-CZ" sz="2100" b="1">
                <a:solidFill>
                  <a:srgbClr val="FF0000"/>
                </a:solidFill>
              </a:rPr>
              <a:t>inteligentní formy života kdekoli ve vesmíru jsou tedy </a:t>
            </a:r>
            <a:r>
              <a:rPr lang="cs-CZ" sz="2100"/>
              <a:t>(nutně? velmi pravděpodobně?)</a:t>
            </a:r>
            <a:r>
              <a:rPr lang="cs-CZ" sz="2100" b="1">
                <a:solidFill>
                  <a:srgbClr val="FF0000"/>
                </a:solidFill>
              </a:rPr>
              <a:t> mírumilovné, přejné, empatické, v mezích možností obětavé ... </a:t>
            </a:r>
            <a:r>
              <a:rPr lang="cs-CZ" sz="2100"/>
              <a:t>Snad některá z nich – nebo jejich společný informační systém – </a:t>
            </a:r>
            <a:r>
              <a:rPr lang="cs-CZ" sz="2100" b="1">
                <a:solidFill>
                  <a:srgbClr val="FF0000"/>
                </a:solidFill>
              </a:rPr>
              <a:t>je zdrojem TIC.  </a:t>
            </a:r>
            <a:endParaRPr lang="en-US" sz="2100" b="1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A7640B-92CD-374B-7A36-459B7E1B6BC9}"/>
              </a:ext>
            </a:extLst>
          </p:cNvPr>
          <p:cNvSpPr/>
          <p:nvPr/>
        </p:nvSpPr>
        <p:spPr>
          <a:xfrm>
            <a:off x="2758527" y="4978496"/>
            <a:ext cx="8914752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 indent="-569913">
              <a:spcAft>
                <a:spcPts val="600"/>
              </a:spcAft>
            </a:pPr>
            <a:r>
              <a:rPr lang="en-US" sz="2000" cap="all">
                <a:solidFill>
                  <a:prstClr val="black"/>
                </a:solidFill>
                <a:sym typeface="Symbol" panose="05050102010706020507" pitchFamily="18" charset="2"/>
              </a:rPr>
              <a:t>12</a:t>
            </a:r>
            <a:r>
              <a:rPr lang="cs-CZ" sz="2000" cap="all">
                <a:solidFill>
                  <a:prstClr val="black"/>
                </a:solidFill>
                <a:sym typeface="Symbol" panose="05050102010706020507" pitchFamily="18" charset="2"/>
              </a:rPr>
              <a:t>.3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	</a:t>
            </a:r>
            <a:r>
              <a:rPr lang="cs-CZ" sz="2000" b="1" cap="all">
                <a:solidFill>
                  <a:prstClr val="black"/>
                </a:solidFill>
                <a:sym typeface="Symbol" panose="05050102010706020507" pitchFamily="18" charset="2"/>
              </a:rPr>
              <a:t>EVOLUČNÍ KREACIONISMUS</a:t>
            </a:r>
            <a:endParaRPr lang="en-US" sz="2100" b="1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569913" lvl="0">
              <a:spcAft>
                <a:spcPts val="1200"/>
              </a:spcAft>
            </a:pPr>
            <a:r>
              <a:rPr lang="cs-CZ" sz="2100">
                <a:solidFill>
                  <a:prstClr val="black"/>
                </a:solidFill>
              </a:rPr>
              <a:t>Podivně rychlý vývoj přítomného druhu homo sapiens naznačuje možnost, že proces byl ovlivňován či urychlován jinou inteligentní formou života.</a:t>
            </a:r>
            <a:endParaRPr lang="en-US" sz="2100" b="1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E46929-5777-AB9A-68F4-6BBCB54995BC}"/>
              </a:ext>
            </a:extLst>
          </p:cNvPr>
          <p:cNvSpPr/>
          <p:nvPr/>
        </p:nvSpPr>
        <p:spPr>
          <a:xfrm>
            <a:off x="2758527" y="3731912"/>
            <a:ext cx="8914752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lvl="0" indent="-569913">
              <a:spcAft>
                <a:spcPts val="600"/>
              </a:spcAft>
            </a:pPr>
            <a:r>
              <a:rPr lang="en-US" sz="2000" cap="all">
                <a:solidFill>
                  <a:prstClr val="black"/>
                </a:solidFill>
                <a:sym typeface="Symbol" panose="05050102010706020507" pitchFamily="18" charset="2"/>
              </a:rPr>
              <a:t>12</a:t>
            </a:r>
            <a:r>
              <a:rPr lang="cs-CZ" sz="2000" cap="all">
                <a:solidFill>
                  <a:prstClr val="black"/>
                </a:solidFill>
                <a:sym typeface="Symbol" panose="05050102010706020507" pitchFamily="18" charset="2"/>
              </a:rPr>
              <a:t>.2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	</a:t>
            </a:r>
            <a:r>
              <a:rPr lang="cs-CZ" sz="2000" b="1" cap="all">
                <a:solidFill>
                  <a:prstClr val="black"/>
                </a:solidFill>
                <a:sym typeface="Symbol" panose="05050102010706020507" pitchFamily="18" charset="2"/>
              </a:rPr>
              <a:t>EVOLUČNÍ Náboženství</a:t>
            </a:r>
            <a:endParaRPr lang="en-US" sz="2100" b="1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569913" lvl="0">
              <a:spcAft>
                <a:spcPts val="1200"/>
              </a:spcAft>
            </a:pPr>
            <a:r>
              <a:rPr lang="cs-CZ" sz="2100">
                <a:solidFill>
                  <a:prstClr val="black"/>
                </a:solidFill>
              </a:rPr>
              <a:t>Náboženská zkušenost by mohla být reflexí skutečného působení velmi vyspělé inteligentní formy života.</a:t>
            </a:r>
            <a:endParaRPr lang="en-US" sz="2100" b="1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3708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" y="5857072"/>
            <a:ext cx="2089225" cy="3307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34818" y="1257053"/>
            <a:ext cx="9289915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623888">
              <a:spcAft>
                <a:spcPts val="1200"/>
              </a:spcAft>
            </a:pPr>
            <a:r>
              <a:rPr lang="en-US" sz="2100">
                <a:sym typeface="Symbol" panose="05050102010706020507" pitchFamily="18" charset="2"/>
              </a:rPr>
              <a:t>13.1</a:t>
            </a:r>
            <a:r>
              <a:rPr lang="en-US" sz="2100" b="1">
                <a:sym typeface="Symbol" panose="05050102010706020507" pitchFamily="18" charset="2"/>
              </a:rPr>
              <a:t>	„</a:t>
            </a:r>
            <a:r>
              <a:rPr lang="en-US" sz="2100" b="1" cap="all">
                <a:sym typeface="Symbol" panose="05050102010706020507" pitchFamily="18" charset="2"/>
              </a:rPr>
              <a:t>Společný tanec</a:t>
            </a:r>
            <a:r>
              <a:rPr lang="en-US" sz="2100" b="1">
                <a:sym typeface="Symbol" panose="05050102010706020507" pitchFamily="18" charset="2"/>
              </a:rPr>
              <a:t>”</a:t>
            </a:r>
            <a:r>
              <a:rPr lang="cs-CZ" sz="2100" b="1">
                <a:sym typeface="Symbol" panose="05050102010706020507" pitchFamily="18" charset="2"/>
              </a:rPr>
              <a:t> </a:t>
            </a:r>
            <a:r>
              <a:rPr lang="cs-CZ" sz="2100">
                <a:sym typeface="Symbol" panose="05050102010706020507" pitchFamily="18" charset="2"/>
              </a:rPr>
              <a:t>(viz L. Sedláček: Nazí v AI době)</a:t>
            </a:r>
            <a:r>
              <a:rPr lang="en-US" sz="2100" b="1">
                <a:sym typeface="Symbol" panose="05050102010706020507" pitchFamily="18" charset="2"/>
              </a:rPr>
              <a:t>: </a:t>
            </a:r>
            <a:r>
              <a:rPr lang="en-US" sz="2100">
                <a:sym typeface="Symbol" panose="05050102010706020507" pitchFamily="18" charset="2"/>
              </a:rPr>
              <a:t>globální identita. Empatie a kooperace jako naděje budoucnosti. </a:t>
            </a:r>
            <a:r>
              <a:rPr lang="en-US" sz="2100" b="1">
                <a:sym typeface="Symbol" panose="05050102010706020507" pitchFamily="18" charset="2"/>
              </a:rPr>
              <a:t>A to samozřejmě 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spolu s umělou inteligencí.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47244" y="363951"/>
            <a:ext cx="8725571" cy="7667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1</a:t>
            </a:r>
            <a:r>
              <a:rPr lang="cs-CZ" sz="5400"/>
              <a:t>3</a:t>
            </a:r>
            <a:r>
              <a:rPr lang="en-US" sz="5400"/>
              <a:t>. SUPERINTELIGENCE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4818" y="2318881"/>
            <a:ext cx="83563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622300"/>
            <a:r>
              <a:rPr lang="en-US" sz="2100">
                <a:sym typeface="Symbol" panose="05050102010706020507" pitchFamily="18" charset="2"/>
              </a:rPr>
              <a:t>13.2	</a:t>
            </a:r>
            <a:r>
              <a:rPr lang="en-US" sz="2100" b="1">
                <a:sym typeface="Symbol" panose="05050102010706020507" pitchFamily="18" charset="2"/>
              </a:rPr>
              <a:t>Zneužití AI nelze zabránit. </a:t>
            </a:r>
            <a:r>
              <a:rPr lang="en-US" sz="2100">
                <a:sym typeface="Symbol" panose="05050102010706020507" pitchFamily="18" charset="2"/>
              </a:rPr>
              <a:t>Dokud řeší jen parciální úlohy, zákonitě ji využívají a budou využívat i lidé proti lidem.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6783" y="3131065"/>
            <a:ext cx="87854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622300"/>
            <a:r>
              <a:rPr lang="en-US" sz="2100">
                <a:sym typeface="Symbol" panose="05050102010706020507" pitchFamily="18" charset="2"/>
              </a:rPr>
              <a:t>13.3	Jedinou obranou proti tomu je co nejrychleji </a:t>
            </a:r>
            <a:r>
              <a:rPr lang="en-US" sz="2100" b="1">
                <a:sym typeface="Symbol" panose="05050102010706020507" pitchFamily="18" charset="2"/>
              </a:rPr>
              <a:t>vytvořit superinteligenci a podřídit jí veškerou AI na planetě</a:t>
            </a:r>
            <a:r>
              <a:rPr lang="en-US" sz="2100">
                <a:sym typeface="Symbol" panose="05050102010706020507" pitchFamily="18" charset="2"/>
              </a:rPr>
              <a:t>. Můžeme očekávat (nebo aspoň doufat), že </a:t>
            </a:r>
            <a:r>
              <a:rPr lang="en-US" sz="2100">
                <a:solidFill>
                  <a:srgbClr val="FF0000"/>
                </a:solidFill>
                <a:sym typeface="Symbol" panose="05050102010706020507" pitchFamily="18" charset="2"/>
              </a:rPr>
              <a:t>- j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akožto vrcholná forma inteligence – (nutně a zákonitě?) přijme motivaci evolučního pacifismu</a:t>
            </a:r>
            <a:r>
              <a:rPr lang="en-US" sz="2100">
                <a:sym typeface="Symbol" panose="05050102010706020507" pitchFamily="18" charset="2"/>
              </a:rPr>
              <a:t>.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6783" y="4539119"/>
            <a:ext cx="91189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622300"/>
            <a:r>
              <a:rPr lang="en-US" sz="2100">
                <a:sym typeface="Symbol" panose="05050102010706020507" pitchFamily="18" charset="2"/>
              </a:rPr>
              <a:t>13.4	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Superinteligence nás nezničí! </a:t>
            </a:r>
            <a:r>
              <a:rPr lang="en-US" sz="2100">
                <a:sym typeface="Symbol" panose="05050102010706020507" pitchFamily="18" charset="2"/>
              </a:rPr>
              <a:t>Etika evolučního pacifismu ukazuje úplně jiným směrem: dá se očekávat, že nám vymezí </a:t>
            </a:r>
            <a:r>
              <a:rPr lang="en-US" sz="2100" b="1">
                <a:sym typeface="Symbol" panose="05050102010706020507" pitchFamily="18" charset="2"/>
              </a:rPr>
              <a:t>skromnější životní prostor, omezí naši nenasytnost ve všech směrech, bude nás tlačit ke kultivaci duševních kvalit, atd.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6783" y="5947173"/>
            <a:ext cx="83563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622300"/>
            <a:r>
              <a:rPr lang="en-US" sz="2100">
                <a:sym typeface="Symbol" panose="05050102010706020507" pitchFamily="18" charset="2"/>
              </a:rPr>
              <a:t>13.5	</a:t>
            </a:r>
            <a:r>
              <a:rPr lang="en-US" sz="2100" b="1">
                <a:solidFill>
                  <a:srgbClr val="FF0000"/>
                </a:solidFill>
                <a:sym typeface="Symbol" panose="05050102010706020507" pitchFamily="18" charset="2"/>
              </a:rPr>
              <a:t>Nezastupitelným přínosem druhu homo ke společné existenci se superinteligencí je TIC</a:t>
            </a:r>
            <a:r>
              <a:rPr lang="en-US" sz="2100">
                <a:solidFill>
                  <a:srgbClr val="FF0000"/>
                </a:solidFill>
                <a:sym typeface="Symbol" panose="05050102010706020507" pitchFamily="18" charset="2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5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02ACF9-ADDD-C638-4AE4-3EA22D7605CC}"/>
              </a:ext>
            </a:extLst>
          </p:cNvPr>
          <p:cNvSpPr txBox="1"/>
          <p:nvPr/>
        </p:nvSpPr>
        <p:spPr>
          <a:xfrm>
            <a:off x="276225" y="1227862"/>
            <a:ext cx="113919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/>
              <a:t>Ať druh </a:t>
            </a:r>
            <a:r>
              <a:rPr lang="cs-CZ" sz="5400">
                <a:solidFill>
                  <a:srgbClr val="FF0000"/>
                </a:solidFill>
              </a:rPr>
              <a:t>homo</a:t>
            </a:r>
            <a:r>
              <a:rPr lang="cs-CZ" sz="5400"/>
              <a:t> konečně je i </a:t>
            </a:r>
            <a:r>
              <a:rPr lang="cs-CZ" sz="5400">
                <a:solidFill>
                  <a:srgbClr val="FF0000"/>
                </a:solidFill>
              </a:rPr>
              <a:t>sapiens</a:t>
            </a:r>
            <a:r>
              <a:rPr lang="cs-CZ" sz="5400"/>
              <a:t>!</a:t>
            </a:r>
          </a:p>
          <a:p>
            <a:pPr algn="ctr"/>
            <a:r>
              <a:rPr lang="cs-CZ" sz="5400"/>
              <a:t>Dělejme pro to, co jen dokážeme! </a:t>
            </a:r>
          </a:p>
          <a:p>
            <a:pPr algn="ctr"/>
            <a:endParaRPr lang="cs-CZ" sz="5400"/>
          </a:p>
          <a:p>
            <a:pPr algn="ctr"/>
            <a:r>
              <a:rPr lang="cs-CZ" sz="4000"/>
              <a:t>Právě tím a ničím jiným dáváme svému životu smysl, který dalece přesahuje naši individuální existenci.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55855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673" y="1375733"/>
            <a:ext cx="2232736" cy="3398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7895" y="279298"/>
            <a:ext cx="7772400" cy="758920"/>
          </a:xfrm>
        </p:spPr>
        <p:txBody>
          <a:bodyPr>
            <a:normAutofit fontScale="90000"/>
          </a:bodyPr>
          <a:lstStyle/>
          <a:p>
            <a:r>
              <a:rPr lang="en-US" sz="5400"/>
              <a:t>1. </a:t>
            </a:r>
            <a:r>
              <a:rPr lang="cs-CZ" sz="5400"/>
              <a:t>Naše výchozí</a:t>
            </a:r>
            <a:r>
              <a:rPr lang="en-US" sz="5400"/>
              <a:t> situace</a:t>
            </a:r>
            <a:endParaRPr lang="en-US" sz="2200"/>
          </a:p>
        </p:txBody>
      </p:sp>
      <p:sp>
        <p:nvSpPr>
          <p:cNvPr id="9" name="Rectangle 8"/>
          <p:cNvSpPr/>
          <p:nvPr/>
        </p:nvSpPr>
        <p:spPr>
          <a:xfrm>
            <a:off x="2846719" y="6045111"/>
            <a:ext cx="8914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5938" lvl="0" indent="-515938">
              <a:spcAft>
                <a:spcPts val="1200"/>
              </a:spcAft>
            </a:pPr>
            <a:r>
              <a:rPr lang="en-US" sz="2000" cap="all">
                <a:solidFill>
                  <a:prstClr val="black"/>
                </a:solidFill>
                <a:sym typeface="Symbol" panose="05050102010706020507" pitchFamily="18" charset="2"/>
              </a:rPr>
              <a:t>1.5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	</a:t>
            </a:r>
            <a:r>
              <a:rPr lang="cs-CZ" sz="2000" b="1" cap="all">
                <a:solidFill>
                  <a:prstClr val="black"/>
                </a:solidFill>
                <a:sym typeface="Symbol" panose="05050102010706020507" pitchFamily="18" charset="2"/>
              </a:rPr>
              <a:t>NEZAKOTVENÁ </a:t>
            </a:r>
            <a:r>
              <a:rPr lang="en-US" sz="2000" b="1" cap="all">
                <a:solidFill>
                  <a:prstClr val="black"/>
                </a:solidFill>
                <a:sym typeface="Symbol" panose="05050102010706020507" pitchFamily="18" charset="2"/>
              </a:rPr>
              <a:t>Etika: </a:t>
            </a:r>
            <a:r>
              <a:rPr lang="en-US" sz="2000">
                <a:solidFill>
                  <a:prstClr val="black"/>
                </a:solidFill>
                <a:sym typeface="Symbol" panose="05050102010706020507" pitchFamily="18" charset="2"/>
              </a:rPr>
              <a:t>vymezení dobra a zla, správného jednání, ... 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Různé odpovědi, částečně i protichůdné. Univerzální řešení nemáme.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46718" y="4653421"/>
            <a:ext cx="88359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5938" lvl="0" indent="-515938"/>
            <a:r>
              <a:rPr lang="en-US" sz="2000" cap="all">
                <a:solidFill>
                  <a:prstClr val="black"/>
                </a:solidFill>
              </a:rPr>
              <a:t>1.4</a:t>
            </a:r>
            <a:r>
              <a:rPr lang="en-US" sz="2000" b="1" cap="all">
                <a:solidFill>
                  <a:prstClr val="black"/>
                </a:solidFill>
              </a:rPr>
              <a:t>	NEJASNÁ Identita</a:t>
            </a:r>
            <a:r>
              <a:rPr lang="en-US" sz="2000" b="1">
                <a:solidFill>
                  <a:prstClr val="black"/>
                </a:solidFill>
              </a:rPr>
              <a:t>:</a:t>
            </a:r>
            <a:r>
              <a:rPr lang="en-US" sz="2000">
                <a:solidFill>
                  <a:prstClr val="black"/>
                </a:solidFill>
              </a:rPr>
              <a:t> kdo jsme? </a:t>
            </a:r>
            <a:r>
              <a:rPr lang="en-US" sz="2000">
                <a:solidFill>
                  <a:prstClr val="black"/>
                </a:solidFill>
                <a:sym typeface="Symbol" panose="05050102010706020507" pitchFamily="18" charset="2"/>
              </a:rPr>
              <a:t>Mystické a existenciální prožitky, výšiny a selhání lidského ducha, archetypy a nevědomí ... 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Nerozumíme ani sami sobě, nemáme pod kontrolou ani sami sebe.</a:t>
            </a:r>
          </a:p>
          <a:p>
            <a:pPr marL="515938"/>
            <a:r>
              <a:rPr lang="en-US" sz="2000">
                <a:solidFill>
                  <a:prstClr val="black"/>
                </a:solidFill>
              </a:rPr>
              <a:t>Rychlý vývoj AI: 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padá </a:t>
            </a:r>
            <a:r>
              <a:rPr lang="en-US" sz="2000">
                <a:solidFill>
                  <a:srgbClr val="FF0000"/>
                </a:solidFill>
              </a:rPr>
              <a:t>dosavadní</a:t>
            </a:r>
            <a:r>
              <a:rPr lang="en-US" sz="2000">
                <a:solidFill>
                  <a:prstClr val="black"/>
                </a:solidFill>
              </a:rPr>
              <a:t> </a:t>
            </a:r>
            <a:r>
              <a:rPr lang="en-US" sz="2000">
                <a:solidFill>
                  <a:srgbClr val="FF0000"/>
                </a:solidFill>
              </a:rPr>
              <a:t>jistota 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„</a:t>
            </a:r>
            <a:r>
              <a:rPr lang="en-US" sz="2000">
                <a:solidFill>
                  <a:srgbClr val="FF0000"/>
                </a:solidFill>
              </a:rPr>
              <a:t>jsme výhradní nositelé inteligence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”.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46718" y="3300077"/>
            <a:ext cx="92126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5938" lvl="0" indent="-515938"/>
            <a:r>
              <a:rPr lang="en-US" sz="2000"/>
              <a:t>1.3</a:t>
            </a:r>
            <a:r>
              <a:rPr lang="en-US" sz="2000" b="1"/>
              <a:t>	VÁLEČNÁ MENTALITA. </a:t>
            </a:r>
            <a:r>
              <a:rPr lang="en-US" sz="2000"/>
              <a:t>Přibývá válek, nejmocnější se chystají k </a:t>
            </a:r>
            <a:r>
              <a:rPr lang="en-US" sz="2000">
                <a:solidFill>
                  <a:srgbClr val="FF0000"/>
                </a:solidFill>
              </a:rPr>
              <a:t>velkému válečnému konfliktu.</a:t>
            </a:r>
            <a:r>
              <a:rPr lang="en-US" sz="2000">
                <a:solidFill>
                  <a:prstClr val="black"/>
                </a:solidFill>
                <a:sym typeface="Symbol" panose="05050102010706020507" pitchFamily="18" charset="2"/>
              </a:rPr>
              <a:t> Velká většina lidstva chce život v míru, harmonii, ... </a:t>
            </a:r>
            <a:r>
              <a:rPr lang="en-US" sz="2000">
                <a:sym typeface="Symbol" panose="05050102010706020507" pitchFamily="18" charset="2"/>
              </a:rPr>
              <a:t>V demokratických volbách se však prosazují agresivní křiklouni. </a:t>
            </a:r>
            <a:r>
              <a:rPr lang="en-US" sz="2000">
                <a:solidFill>
                  <a:srgbClr val="FF0000"/>
                </a:solidFill>
                <a:sym typeface="Symbol" panose="05050102010706020507" pitchFamily="18" charset="2"/>
              </a:rPr>
              <a:t>Nejmocnější v ekonomice i politice prosazují dominanci silných, </a:t>
            </a:r>
            <a:r>
              <a:rPr lang="en-US" sz="2000" b="1">
                <a:solidFill>
                  <a:srgbClr val="FF0000"/>
                </a:solidFill>
                <a:sym typeface="Symbol" panose="05050102010706020507" pitchFamily="18" charset="2"/>
              </a:rPr>
              <a:t>včetně evolučního zdůvodnění! 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46717" y="1896467"/>
            <a:ext cx="90224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5938" indent="-515938"/>
            <a:r>
              <a:rPr lang="en-US" sz="2000"/>
              <a:t>1.2</a:t>
            </a:r>
            <a:r>
              <a:rPr lang="en-US" sz="2000" b="1"/>
              <a:t>	ABSENCE SMYSLU. </a:t>
            </a:r>
            <a:r>
              <a:rPr lang="en-US" sz="2000"/>
              <a:t>Další bytnění konzumního blahobytu? </a:t>
            </a:r>
          </a:p>
          <a:p>
            <a:pPr marL="515938">
              <a:spcAft>
                <a:spcPts val="1200"/>
              </a:spcAft>
            </a:pPr>
            <a:r>
              <a:rPr lang="en-US" sz="2000" b="1"/>
              <a:t>PŘESTÁVAJÍ FUNGOVAT MÝTY:</a:t>
            </a:r>
            <a:r>
              <a:rPr lang="en-US" sz="2000"/>
              <a:t> vyprávění, příběhy, hypotézy, ... dávající smysl, přesah životu jednotlivce i společnosti. </a:t>
            </a:r>
            <a:r>
              <a:rPr lang="en-US" sz="2000" b="1"/>
              <a:t>Speciálně křesťantví: </a:t>
            </a:r>
            <a:r>
              <a:rPr lang="en-US" sz="2000">
                <a:solidFill>
                  <a:srgbClr val="FF0000"/>
                </a:solidFill>
              </a:rPr>
              <a:t>Evropa nemá nosný mýtus. USA a Rusko: karikatura zneužívaná vládou gaunerů.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FD9244-702D-DEE0-BFE3-95F7C0EFBDC0}"/>
              </a:ext>
            </a:extLst>
          </p:cNvPr>
          <p:cNvSpPr txBox="1"/>
          <p:nvPr/>
        </p:nvSpPr>
        <p:spPr>
          <a:xfrm>
            <a:off x="3752556" y="1048197"/>
            <a:ext cx="7400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Výběr témat je částečně inspirován knihou Lukáše Sedláčka „Nazí v AI době“.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46718" y="1118389"/>
            <a:ext cx="902240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15938" indent="-515938">
              <a:spcAft>
                <a:spcPts val="1200"/>
              </a:spcAft>
            </a:pPr>
            <a:r>
              <a:rPr lang="en-US" sz="2000"/>
              <a:t>1.1</a:t>
            </a:r>
            <a:r>
              <a:rPr lang="en-US" sz="2000" b="1"/>
              <a:t>	</a:t>
            </a:r>
            <a:r>
              <a:rPr lang="en-US" sz="2000" b="1" cap="all"/>
              <a:t>Krize životního prostředí</a:t>
            </a:r>
            <a:r>
              <a:rPr lang="cs-CZ" sz="2000"/>
              <a:t>.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/>
              <a:t>Technizované lidstvo vyřešilo svoje potřeby </a:t>
            </a:r>
            <a:r>
              <a:rPr lang="en-US" sz="2000">
                <a:solidFill>
                  <a:srgbClr val="FF0000"/>
                </a:solidFill>
              </a:rPr>
              <a:t>za cenu konfliktu s přírodou.</a:t>
            </a:r>
          </a:p>
        </p:txBody>
      </p:sp>
    </p:spTree>
    <p:extLst>
      <p:ext uri="{BB962C8B-B14F-4D97-AF65-F5344CB8AC3E}">
        <p14:creationId xmlns:p14="http://schemas.microsoft.com/office/powerpoint/2010/main" val="234867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" y="1733322"/>
            <a:ext cx="2202180" cy="354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542" y="104686"/>
            <a:ext cx="8751854" cy="939632"/>
          </a:xfrm>
        </p:spPr>
        <p:txBody>
          <a:bodyPr>
            <a:normAutofit/>
          </a:bodyPr>
          <a:lstStyle/>
          <a:p>
            <a:r>
              <a:rPr lang="en-US" sz="5400"/>
              <a:t>2. Cíle mého snažení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187" y="870678"/>
            <a:ext cx="7488555" cy="5075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u="sng"/>
              <a:t>Klasická filosofická motivace (vs. postmoderna!)</a:t>
            </a:r>
          </a:p>
        </p:txBody>
      </p:sp>
      <p:sp>
        <p:nvSpPr>
          <p:cNvPr id="8" name="Rectangle 7"/>
          <p:cNvSpPr/>
          <p:nvPr/>
        </p:nvSpPr>
        <p:spPr>
          <a:xfrm>
            <a:off x="2710254" y="5310324"/>
            <a:ext cx="93178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2.6	Pocit neomezené svobody, </a:t>
            </a:r>
            <a:r>
              <a:rPr lang="en-US" sz="2100" b="1">
                <a:solidFill>
                  <a:prstClr val="black"/>
                </a:solidFill>
              </a:rPr>
              <a:t>možnosti volit smysl </a:t>
            </a:r>
            <a:r>
              <a:rPr lang="en-US" sz="2100">
                <a:solidFill>
                  <a:prstClr val="black"/>
                </a:solidFill>
              </a:rPr>
              <a:t>(viz Nietzsche: velbloud – lev – dítě) považuji za iluzi. </a:t>
            </a:r>
            <a:r>
              <a:rPr lang="en-US" sz="2100" b="1">
                <a:solidFill>
                  <a:prstClr val="black"/>
                </a:solidFill>
              </a:rPr>
              <a:t>Naše výchozí situace je zcela určitá, výrazně determinující. </a:t>
            </a:r>
            <a:r>
              <a:rPr lang="en-US" sz="2100">
                <a:solidFill>
                  <a:prstClr val="black"/>
                </a:solidFill>
              </a:rPr>
              <a:t>Nietzsche mi připadá jako dítě na prvním úniku z těsného domova - dokud nedostane hlad ...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31770" y="4506042"/>
            <a:ext cx="88353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/>
            <a:r>
              <a:rPr lang="en-US" sz="2100">
                <a:solidFill>
                  <a:prstClr val="black"/>
                </a:solidFill>
              </a:rPr>
              <a:t>2.5	Ideální je </a:t>
            </a:r>
            <a:r>
              <a:rPr lang="en-US" sz="2100" b="1">
                <a:solidFill>
                  <a:srgbClr val="FF0000"/>
                </a:solidFill>
              </a:rPr>
              <a:t>vědecké východisko</a:t>
            </a:r>
            <a:r>
              <a:rPr lang="en-US" sz="2100">
                <a:solidFill>
                  <a:prstClr val="black"/>
                </a:solidFill>
              </a:rPr>
              <a:t>. Toto mě (po 50 letech hledání) šťastně potkalo v podobě </a:t>
            </a:r>
            <a:r>
              <a:rPr lang="en-US" sz="2100" b="1">
                <a:solidFill>
                  <a:prstClr val="black"/>
                </a:solidFill>
              </a:rPr>
              <a:t>evoluční teorie</a:t>
            </a:r>
            <a:r>
              <a:rPr lang="en-US" sz="210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53880" y="3108428"/>
            <a:ext cx="90635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/>
            <a:r>
              <a:rPr lang="en-US" sz="2100">
                <a:solidFill>
                  <a:prstClr val="black"/>
                </a:solidFill>
              </a:rPr>
              <a:t>2.4	Hledám </a:t>
            </a:r>
            <a:r>
              <a:rPr lang="en-US" sz="2100" b="1">
                <a:solidFill>
                  <a:srgbClr val="FF0000"/>
                </a:solidFill>
              </a:rPr>
              <a:t>PRAVDU:</a:t>
            </a:r>
            <a:r>
              <a:rPr lang="en-US" sz="2100" b="1">
                <a:solidFill>
                  <a:prstClr val="black"/>
                </a:solidFill>
              </a:rPr>
              <a:t> </a:t>
            </a:r>
            <a:r>
              <a:rPr lang="en-US" sz="2100">
                <a:solidFill>
                  <a:prstClr val="black"/>
                </a:solidFill>
              </a:rPr>
              <a:t>Hluboké, obecně prospěšné poznání. </a:t>
            </a:r>
            <a:r>
              <a:rPr lang="en-US" sz="2100" b="1">
                <a:solidFill>
                  <a:prstClr val="black"/>
                </a:solidFill>
              </a:rPr>
              <a:t>“Kotvu pro život”, “Ideál na horizontu”, ...</a:t>
            </a:r>
          </a:p>
          <a:p>
            <a:pPr marL="461963" lvl="0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V tomto smyslu </a:t>
            </a:r>
            <a:r>
              <a:rPr lang="en-US" sz="2100" b="1">
                <a:solidFill>
                  <a:prstClr val="black"/>
                </a:solidFill>
              </a:rPr>
              <a:t>PRAVDA hraje roli mýtu</a:t>
            </a:r>
            <a:r>
              <a:rPr lang="en-US" sz="2100">
                <a:solidFill>
                  <a:prstClr val="black"/>
                </a:solidFill>
              </a:rPr>
              <a:t>. Ovšem ne(jen) v symbolickém smyslu: </a:t>
            </a:r>
            <a:r>
              <a:rPr lang="en-US" sz="2100" b="1">
                <a:solidFill>
                  <a:prstClr val="black"/>
                </a:solidFill>
              </a:rPr>
              <a:t>PRAVDA</a:t>
            </a:r>
            <a:r>
              <a:rPr lang="en-US" sz="2100">
                <a:solidFill>
                  <a:prstClr val="black"/>
                </a:solidFill>
              </a:rPr>
              <a:t> </a:t>
            </a:r>
            <a:r>
              <a:rPr lang="en-US" sz="2100" b="1">
                <a:solidFill>
                  <a:prstClr val="black"/>
                </a:solidFill>
              </a:rPr>
              <a:t>musí být pravdivá i prvoplánově </a:t>
            </a:r>
            <a:r>
              <a:rPr lang="en-US" sz="2100">
                <a:solidFill>
                  <a:prstClr val="black"/>
                </a:solidFill>
              </a:rPr>
              <a:t>(doslovně).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53880" y="2357347"/>
            <a:ext cx="90266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2.3	Usiluji o </a:t>
            </a:r>
            <a:r>
              <a:rPr lang="en-US" sz="2100" b="1" cap="all">
                <a:solidFill>
                  <a:srgbClr val="FF0000"/>
                </a:solidFill>
              </a:rPr>
              <a:t>určitost</a:t>
            </a:r>
            <a:r>
              <a:rPr lang="en-US" sz="2100">
                <a:solidFill>
                  <a:prstClr val="black"/>
                </a:solidFill>
              </a:rPr>
              <a:t>. Skutečnost je jen jedna. Dobrý popis staví na věcech, které nejsou relativní: </a:t>
            </a:r>
            <a:r>
              <a:rPr lang="en-US" sz="2100" b="1">
                <a:solidFill>
                  <a:prstClr val="black"/>
                </a:solidFill>
              </a:rPr>
              <a:t>jsou tak a nejsou jinak. </a:t>
            </a:r>
            <a:r>
              <a:rPr lang="en-US" sz="2100">
                <a:solidFill>
                  <a:prstClr val="black"/>
                </a:solidFill>
              </a:rPr>
              <a:t>Toto není intelektuální totalita!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31770" y="1884368"/>
            <a:ext cx="90487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2.2	Usiluji o</a:t>
            </a:r>
            <a:r>
              <a:rPr lang="en-US" sz="2100" b="1">
                <a:solidFill>
                  <a:prstClr val="black"/>
                </a:solidFill>
              </a:rPr>
              <a:t> </a:t>
            </a:r>
            <a:r>
              <a:rPr lang="en-US" sz="2100" b="1">
                <a:solidFill>
                  <a:srgbClr val="FF0000"/>
                </a:solidFill>
              </a:rPr>
              <a:t>SYSTÉM </a:t>
            </a:r>
            <a:r>
              <a:rPr lang="en-US" sz="2100">
                <a:solidFill>
                  <a:prstClr val="black"/>
                </a:solidFill>
              </a:rPr>
              <a:t>– model s “širokým záběrem” (viz přírodní věda!)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1770" y="1411025"/>
            <a:ext cx="90487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2.1	Hledám odpověď na otázky </a:t>
            </a:r>
            <a:r>
              <a:rPr lang="en-US" sz="2100" b="1">
                <a:solidFill>
                  <a:srgbClr val="FF0000"/>
                </a:solidFill>
              </a:rPr>
              <a:t>“Kdo jsme? Odkud přicházíme? Kam jdeme?”</a:t>
            </a:r>
            <a:endParaRPr lang="en-US" sz="2100" b="1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3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10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" y="2100426"/>
            <a:ext cx="1394784" cy="3278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72383" y="1611231"/>
            <a:ext cx="91829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>
              <a:spcAft>
                <a:spcPts val="1200"/>
              </a:spcAft>
            </a:pPr>
            <a:r>
              <a:rPr lang="en-US" sz="2100"/>
              <a:t>3.1	Příroda je nelítostné bitevní pole. Zdánlivá harmonie přírody je </a:t>
            </a:r>
            <a:r>
              <a:rPr lang="en-US" sz="2100" b="1"/>
              <a:t>dynamická rovnováha v permanentní válce</a:t>
            </a:r>
            <a:r>
              <a:rPr lang="en-US" sz="2100"/>
              <a:t> na nesčíslných frontách. Živí tvorové hynou téměř výhradně </a:t>
            </a:r>
            <a:r>
              <a:rPr lang="en-US" sz="2100" b="1"/>
              <a:t>násilnou smrtí </a:t>
            </a:r>
            <a:r>
              <a:rPr lang="en-US" sz="2100"/>
              <a:t>– ať už je zahubí vnější predátor nebo zevnitř mikroskopické organismy.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167610" y="674769"/>
            <a:ext cx="7886700" cy="8038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3. Příroda</a:t>
            </a:r>
          </a:p>
        </p:txBody>
      </p:sp>
      <p:sp>
        <p:nvSpPr>
          <p:cNvPr id="3" name="Rectangle 2"/>
          <p:cNvSpPr/>
          <p:nvPr/>
        </p:nvSpPr>
        <p:spPr>
          <a:xfrm>
            <a:off x="2772383" y="4382113"/>
            <a:ext cx="918291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3.3	Jakékoliv </a:t>
            </a:r>
            <a:r>
              <a:rPr lang="en-US" sz="2100" b="1">
                <a:solidFill>
                  <a:prstClr val="black"/>
                </a:solidFill>
              </a:rPr>
              <a:t>zlo působené člověkem má předobraz v přírodě</a:t>
            </a:r>
            <a:r>
              <a:rPr lang="en-US" sz="2100">
                <a:solidFill>
                  <a:prstClr val="black"/>
                </a:solidFill>
              </a:rPr>
              <a:t>: loupež, vražda, lest, podvod, ... Příroda přivedla to všechno k dokonalosti dávno před vznikem druhu homo a bez toho by ani nefungovala. Zlo je naše dědictví po přírodě, z níž jsme vzešli. Má-li nějaký smysl mluvit o </a:t>
            </a:r>
            <a:r>
              <a:rPr lang="en-US" sz="2100" b="1">
                <a:solidFill>
                  <a:prstClr val="black"/>
                </a:solidFill>
              </a:rPr>
              <a:t>dědičném hříchu</a:t>
            </a:r>
            <a:r>
              <a:rPr lang="en-US" sz="2100">
                <a:solidFill>
                  <a:prstClr val="black"/>
                </a:solidFill>
              </a:rPr>
              <a:t>, je jím právě toto naše zakotvení v přírodě. 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2383" y="3167983"/>
            <a:ext cx="890729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3.2	Všichni tvorové chtějí především žít. Základní “metodou” potravních řetězců i přírodního výběru však je </a:t>
            </a:r>
            <a:r>
              <a:rPr lang="en-US" sz="2100" b="1">
                <a:solidFill>
                  <a:prstClr val="black"/>
                </a:solidFill>
              </a:rPr>
              <a:t>smrt</a:t>
            </a:r>
            <a:r>
              <a:rPr lang="en-US" sz="2100">
                <a:solidFill>
                  <a:prstClr val="black"/>
                </a:solidFill>
              </a:rPr>
              <a:t>. Všudypřítomné ubližování a zabíjení jsou zdrojem nikdy nekončícího, všudypřítomného </a:t>
            </a:r>
            <a:r>
              <a:rPr lang="en-US" sz="2100" b="1">
                <a:solidFill>
                  <a:prstClr val="black"/>
                </a:solidFill>
              </a:rPr>
              <a:t>utrpení</a:t>
            </a:r>
            <a:r>
              <a:rPr lang="en-US" sz="210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7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" y="2468303"/>
            <a:ext cx="1871440" cy="3015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69742" y="1570936"/>
            <a:ext cx="827426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indent="-461963">
              <a:spcAft>
                <a:spcPts val="1200"/>
              </a:spcAft>
            </a:pPr>
            <a:r>
              <a:rPr lang="en-US" sz="2100"/>
              <a:t>4.1	Biologická evoluce: </a:t>
            </a:r>
            <a:r>
              <a:rPr lang="en-US" sz="2100" b="1"/>
              <a:t>přírodní výběr </a:t>
            </a:r>
            <a:r>
              <a:rPr lang="en-US" sz="2100"/>
              <a:t>z nabídky, tvořené </a:t>
            </a:r>
            <a:r>
              <a:rPr lang="en-US" sz="2100" b="1"/>
              <a:t>genetickými mutacemi</a:t>
            </a:r>
            <a:r>
              <a:rPr lang="en-US" sz="2100"/>
              <a:t>. Měřítkem úspěšnosti je </a:t>
            </a:r>
            <a:r>
              <a:rPr lang="en-US" sz="2100" b="1"/>
              <a:t>početnost potomstva</a:t>
            </a:r>
            <a:r>
              <a:rPr lang="en-US" sz="2100"/>
              <a:t>. Zdůrazňuje se úplná náhodnost, tj. </a:t>
            </a:r>
            <a:r>
              <a:rPr lang="en-US" sz="2100" b="1"/>
              <a:t>absence záměru </a:t>
            </a:r>
            <a:r>
              <a:rPr lang="en-US" sz="2100"/>
              <a:t>(viz “slepý hodinář”).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167610" y="674769"/>
            <a:ext cx="7886700" cy="80383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4. Evoluce</a:t>
            </a:r>
          </a:p>
        </p:txBody>
      </p:sp>
      <p:sp>
        <p:nvSpPr>
          <p:cNvPr id="2" name="Rectangle 1"/>
          <p:cNvSpPr/>
          <p:nvPr/>
        </p:nvSpPr>
        <p:spPr>
          <a:xfrm>
            <a:off x="3369741" y="4852999"/>
            <a:ext cx="827426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4.4	Měníme významně celou planetu, tj. </a:t>
            </a:r>
            <a:r>
              <a:rPr lang="en-US" sz="2100" b="1">
                <a:solidFill>
                  <a:prstClr val="black"/>
                </a:solidFill>
              </a:rPr>
              <a:t>jsme významným evolučním činitelem.</a:t>
            </a:r>
            <a:r>
              <a:rPr lang="en-US" sz="2100">
                <a:solidFill>
                  <a:prstClr val="black"/>
                </a:solidFill>
              </a:rPr>
              <a:t> </a:t>
            </a:r>
            <a:r>
              <a:rPr lang="en-US" sz="2100" b="1">
                <a:solidFill>
                  <a:srgbClr val="FF0000"/>
                </a:solidFill>
              </a:rPr>
              <a:t>Ovšem nejde už o biologickou evoluci v původním darwinovském smyslu.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69741" y="3773660"/>
            <a:ext cx="8254811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4.3</a:t>
            </a:r>
            <a:r>
              <a:rPr lang="en-US" sz="2100" b="1">
                <a:solidFill>
                  <a:prstClr val="black"/>
                </a:solidFill>
              </a:rPr>
              <a:t>	Druh homo je aktuálně vítězem </a:t>
            </a:r>
            <a:r>
              <a:rPr lang="en-US" sz="2100">
                <a:solidFill>
                  <a:prstClr val="black"/>
                </a:solidFill>
              </a:rPr>
              <a:t>evoluce života na planetě Zemi. Oproti svým nejbližším příbuzným – velkým primátům – jsme řádově 1000 x početnější.</a:t>
            </a:r>
          </a:p>
        </p:txBody>
      </p:sp>
      <p:sp>
        <p:nvSpPr>
          <p:cNvPr id="4" name="Rectangle 3"/>
          <p:cNvSpPr/>
          <p:nvPr/>
        </p:nvSpPr>
        <p:spPr>
          <a:xfrm>
            <a:off x="3360013" y="2619498"/>
            <a:ext cx="881001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4.2	“Metodou” přírodního výběru je soutěž, fakticky </a:t>
            </a:r>
            <a:r>
              <a:rPr lang="en-US" sz="2100" b="1">
                <a:solidFill>
                  <a:prstClr val="black"/>
                </a:solidFill>
              </a:rPr>
              <a:t>boj na život a na smrt. </a:t>
            </a:r>
            <a:r>
              <a:rPr lang="en-US" sz="2100">
                <a:solidFill>
                  <a:prstClr val="black"/>
                </a:solidFill>
              </a:rPr>
              <a:t>Vykonavatelem výběru je smrt: neúspěšní hynou hned, úspěšní vyklízejí pole poté, co zplodili další generaci.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8711" y="2811780"/>
            <a:ext cx="2305050" cy="6057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1686" y="175098"/>
            <a:ext cx="9288863" cy="893022"/>
          </a:xfrm>
        </p:spPr>
        <p:txBody>
          <a:bodyPr>
            <a:noAutofit/>
          </a:bodyPr>
          <a:lstStyle/>
          <a:p>
            <a:r>
              <a:rPr lang="en-US" sz="5400"/>
              <a:t>5. Myslící druh: nový typ evoluce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31687" y="1215958"/>
            <a:ext cx="91538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>
              <a:spcAft>
                <a:spcPts val="1200"/>
              </a:spcAft>
            </a:pPr>
            <a:r>
              <a:rPr lang="en-US" sz="2100"/>
              <a:t>5.1	Za fenomenální úspěch vděčí druh homo nové schopnosti – </a:t>
            </a:r>
            <a:r>
              <a:rPr lang="en-US" sz="2100" b="1">
                <a:solidFill>
                  <a:srgbClr val="FF0000"/>
                </a:solidFill>
              </a:rPr>
              <a:t>inteligenci, </a:t>
            </a:r>
            <a:r>
              <a:rPr lang="en-US" sz="2100" b="1"/>
              <a:t>schopnosti pracovat s informacemi</a:t>
            </a:r>
            <a:r>
              <a:rPr lang="en-US" sz="2100"/>
              <a:t>. Vrcholným prvkem inteligence je </a:t>
            </a:r>
            <a:r>
              <a:rPr lang="en-US" sz="2100" b="1">
                <a:solidFill>
                  <a:srgbClr val="FF0000"/>
                </a:solidFill>
              </a:rPr>
              <a:t>vědomí</a:t>
            </a:r>
            <a:r>
              <a:rPr lang="en-US" sz="2100"/>
              <a:t> - </a:t>
            </a:r>
            <a:r>
              <a:rPr lang="en-US" sz="2100" b="1"/>
              <a:t>tvorba informací o informacích</a:t>
            </a:r>
            <a:r>
              <a:rPr lang="en-US" sz="2100"/>
              <a:t>. </a:t>
            </a:r>
            <a:r>
              <a:rPr lang="en-US" sz="2100" b="1">
                <a:solidFill>
                  <a:srgbClr val="FF0000"/>
                </a:solidFill>
              </a:rPr>
              <a:t>Řeč</a:t>
            </a:r>
            <a:r>
              <a:rPr lang="en-US" sz="2100">
                <a:solidFill>
                  <a:srgbClr val="FF0000"/>
                </a:solidFill>
              </a:rPr>
              <a:t> </a:t>
            </a:r>
            <a:r>
              <a:rPr lang="en-US" sz="2100"/>
              <a:t>a posléze </a:t>
            </a:r>
            <a:r>
              <a:rPr lang="en-US" sz="2100" b="1">
                <a:solidFill>
                  <a:srgbClr val="FF0000"/>
                </a:solidFill>
              </a:rPr>
              <a:t>písmo </a:t>
            </a:r>
            <a:r>
              <a:rPr lang="en-US" sz="2100"/>
              <a:t>umožňují přenos infor-mací: inteligence se rozprostírá na celá společenství i posloupnost generaci.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31687" y="5197885"/>
            <a:ext cx="91671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/>
            <a:r>
              <a:rPr lang="en-US" sz="2100">
                <a:solidFill>
                  <a:prstClr val="black"/>
                </a:solidFill>
              </a:rPr>
              <a:t>5.4	</a:t>
            </a:r>
            <a:r>
              <a:rPr lang="en-US" sz="2100" u="sng">
                <a:solidFill>
                  <a:prstClr val="black"/>
                </a:solidFill>
              </a:rPr>
              <a:t>Dílčí závěr</a:t>
            </a:r>
            <a:r>
              <a:rPr lang="en-US" sz="2100">
                <a:solidFill>
                  <a:prstClr val="black"/>
                </a:solidFill>
              </a:rPr>
              <a:t>: chceme-li </a:t>
            </a:r>
            <a:r>
              <a:rPr lang="en-US" sz="2100" b="1">
                <a:solidFill>
                  <a:prstClr val="black"/>
                </a:solidFill>
              </a:rPr>
              <a:t>pochopit evoluci druhu homo, i druh homo jako aktivní evoluční činitel, </a:t>
            </a:r>
            <a:r>
              <a:rPr lang="en-US" sz="2100">
                <a:solidFill>
                  <a:prstClr val="black"/>
                </a:solidFill>
              </a:rPr>
              <a:t>musíme se vzdát zarputilého odborného dogmatismu: </a:t>
            </a:r>
            <a:r>
              <a:rPr lang="en-US" sz="2100" b="1">
                <a:solidFill>
                  <a:srgbClr val="FF0000"/>
                </a:solidFill>
              </a:rPr>
              <a:t>tento typ evoluce už není náhodný</a:t>
            </a:r>
            <a:r>
              <a:rPr lang="en-US" sz="2100">
                <a:solidFill>
                  <a:srgbClr val="FF0000"/>
                </a:solidFill>
              </a:rPr>
              <a:t>. </a:t>
            </a:r>
          </a:p>
          <a:p>
            <a:pPr lvl="0" indent="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Hodinář si protřel zalepené oči a (trochu) vidí ...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31687" y="3761000"/>
            <a:ext cx="90018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5.3	Změny jsou oproti biologické evoluci </a:t>
            </a:r>
            <a:r>
              <a:rPr lang="en-US" sz="2100" b="1">
                <a:solidFill>
                  <a:prstClr val="black"/>
                </a:solidFill>
              </a:rPr>
              <a:t>nesmírně rychlé</a:t>
            </a:r>
            <a:r>
              <a:rPr lang="en-US" sz="2100">
                <a:solidFill>
                  <a:prstClr val="black"/>
                </a:solidFill>
              </a:rPr>
              <a:t>, což vede k velkým </a:t>
            </a:r>
            <a:r>
              <a:rPr lang="en-US" sz="2100" b="1">
                <a:solidFill>
                  <a:prstClr val="black"/>
                </a:solidFill>
              </a:rPr>
              <a:t>výkyvům prostředí od přírodní rovnováhy</a:t>
            </a:r>
            <a:r>
              <a:rPr lang="en-US" sz="2100">
                <a:solidFill>
                  <a:prstClr val="black"/>
                </a:solidFill>
              </a:rPr>
              <a:t>. Současně – v důsledku nevídané efektivity v rámci přírodní soutěže – dochází k obrovskému </a:t>
            </a:r>
            <a:r>
              <a:rPr lang="en-US" sz="2100" b="1">
                <a:solidFill>
                  <a:prstClr val="black"/>
                </a:solidFill>
              </a:rPr>
              <a:t>nárůstu populace. </a:t>
            </a:r>
            <a:r>
              <a:rPr lang="en-US" sz="2100">
                <a:solidFill>
                  <a:prstClr val="black"/>
                </a:solidFill>
              </a:rPr>
              <a:t>Z hlediska živé přírody </a:t>
            </a:r>
            <a:r>
              <a:rPr lang="en-US" sz="2100" b="1">
                <a:solidFill>
                  <a:srgbClr val="FF0000"/>
                </a:solidFill>
              </a:rPr>
              <a:t>druh homo je přemnožený škůdce.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1687" y="2647281"/>
            <a:ext cx="9051265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200"/>
              </a:spcAft>
            </a:pPr>
            <a:r>
              <a:rPr lang="en-US" sz="2100">
                <a:solidFill>
                  <a:prstClr val="black"/>
                </a:solidFill>
              </a:rPr>
              <a:t>5.2	Evoluce probíhá </a:t>
            </a:r>
            <a:r>
              <a:rPr lang="en-US" sz="2100" b="1">
                <a:solidFill>
                  <a:prstClr val="black"/>
                </a:solidFill>
              </a:rPr>
              <a:t>zcela novým mechanismem</a:t>
            </a:r>
            <a:r>
              <a:rPr lang="en-US" sz="2100">
                <a:solidFill>
                  <a:prstClr val="black"/>
                </a:solidFill>
              </a:rPr>
              <a:t>: změny vznikají primárně jako informační objekty, </a:t>
            </a:r>
            <a:r>
              <a:rPr lang="en-US" sz="2100" b="1">
                <a:solidFill>
                  <a:srgbClr val="FF0000"/>
                </a:solidFill>
              </a:rPr>
              <a:t>vize a záměry</a:t>
            </a:r>
            <a:r>
              <a:rPr lang="en-US" sz="2100">
                <a:solidFill>
                  <a:prstClr val="black"/>
                </a:solidFill>
              </a:rPr>
              <a:t>, které se následně realizují. Tomu odpovídá i povaha změn: druh homo cílevědomě mění svoji aktivitu a vnější prostředí.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0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8710" y="3440430"/>
            <a:ext cx="2491619" cy="32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1358" y="175038"/>
            <a:ext cx="7143264" cy="904672"/>
          </a:xfrm>
        </p:spPr>
        <p:txBody>
          <a:bodyPr>
            <a:noAutofit/>
          </a:bodyPr>
          <a:lstStyle/>
          <a:p>
            <a:r>
              <a:rPr lang="en-US" sz="5400"/>
              <a:t>6. Evoluční  pacifismus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07031" y="995026"/>
            <a:ext cx="8852171" cy="1369484"/>
          </a:xfrm>
        </p:spPr>
        <p:txBody>
          <a:bodyPr>
            <a:noAutofit/>
          </a:bodyPr>
          <a:lstStyle/>
          <a:p>
            <a:pPr marL="461963" indent="-461963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100"/>
              <a:t>6.1	Rostoucí </a:t>
            </a:r>
            <a:r>
              <a:rPr lang="en-US" sz="2100" b="1"/>
              <a:t>dominance myslícího druhu </a:t>
            </a:r>
            <a:r>
              <a:rPr lang="en-US" sz="2100"/>
              <a:t>v rámci přírodního výběru vede ke vzniku </a:t>
            </a:r>
            <a:r>
              <a:rPr lang="en-US" sz="2100" b="1">
                <a:solidFill>
                  <a:srgbClr val="FF0000"/>
                </a:solidFill>
              </a:rPr>
              <a:t>ostrůvků míru a existenčního zajištění</a:t>
            </a:r>
            <a:r>
              <a:rPr lang="en-US" sz="2100"/>
              <a:t>. Boj o zdroje, proti predátorům, parazitům atd. je postupně vytlačován na hranici životního prostoru, většina populace se s ním setkává stále méně.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0425" y="5229814"/>
            <a:ext cx="88853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6.4	Což ovšem je podmíněno </a:t>
            </a:r>
            <a:r>
              <a:rPr lang="en-US" sz="2100" b="1">
                <a:solidFill>
                  <a:prstClr val="black"/>
                </a:solidFill>
              </a:rPr>
              <a:t>průběžnou válkou na hranici s přírodou</a:t>
            </a:r>
            <a:r>
              <a:rPr lang="en-US" sz="2100">
                <a:solidFill>
                  <a:prstClr val="black"/>
                </a:solidFill>
              </a:rPr>
              <a:t>. Aniž by si to většina populace uvědomovala, pověření jedinci hubí nesčetné tvory pro potravu i jako “škůdce” – choroboplodné bakterie a viry, žravý hmyz a hlodavce v polích, šelmy ...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0425" y="4121803"/>
            <a:ext cx="924054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indent="-461963"/>
            <a:r>
              <a:rPr lang="en-US" sz="2100">
                <a:solidFill>
                  <a:prstClr val="black"/>
                </a:solidFill>
              </a:rPr>
              <a:t>6.3	Mír se pro většinu populace stává </a:t>
            </a:r>
            <a:r>
              <a:rPr lang="en-US" sz="2100" b="1">
                <a:solidFill>
                  <a:prstClr val="black"/>
                </a:solidFill>
              </a:rPr>
              <a:t>významnou motivací</a:t>
            </a:r>
            <a:r>
              <a:rPr lang="en-US" sz="2100">
                <a:solidFill>
                  <a:prstClr val="black"/>
                </a:solidFill>
              </a:rPr>
              <a:t>. Rostoucí dominance druhu postupně rozšiřuje ostrůvky a epizody míru až k vytvoření standardní situace, kdy – pro většinu populace - </a:t>
            </a:r>
            <a:r>
              <a:rPr lang="en-US" sz="2100" b="1">
                <a:solidFill>
                  <a:prstClr val="black"/>
                </a:solidFill>
              </a:rPr>
              <a:t>se boj stává výpadkem z normálu</a:t>
            </a:r>
            <a:r>
              <a:rPr lang="en-US" sz="2100">
                <a:solidFill>
                  <a:prstClr val="black"/>
                </a:solidFill>
              </a:rPr>
              <a:t>. 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01803" y="3477374"/>
            <a:ext cx="5162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cap="all">
                <a:solidFill>
                  <a:srgbClr val="FF0000"/>
                </a:solidFill>
              </a:rPr>
              <a:t>mír je výhodnější než boj</a:t>
            </a:r>
            <a:r>
              <a:rPr lang="en-US" sz="3200" cap="all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0425" y="2410692"/>
            <a:ext cx="846974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6.2	Základní motivace jednotlivců i společenství se stále shoduje s </a:t>
            </a:r>
            <a:r>
              <a:rPr lang="en-US" sz="2100" b="1">
                <a:solidFill>
                  <a:prstClr val="black"/>
                </a:solidFill>
              </a:rPr>
              <a:t>projevy úspěchu v biologické evoluci: </a:t>
            </a:r>
            <a:r>
              <a:rPr lang="en-US" sz="2100" b="1">
                <a:solidFill>
                  <a:srgbClr val="FF0000"/>
                </a:solidFill>
              </a:rPr>
              <a:t>existenční zajištění a početné potomstvo</a:t>
            </a:r>
            <a:r>
              <a:rPr lang="en-US" sz="2100">
                <a:solidFill>
                  <a:srgbClr val="FF0000"/>
                </a:solidFill>
              </a:rPr>
              <a:t>. </a:t>
            </a:r>
            <a:r>
              <a:rPr lang="en-US" sz="2100">
                <a:solidFill>
                  <a:prstClr val="black"/>
                </a:solidFill>
              </a:rPr>
              <a:t>V myslích postupně zraje poznání, že – právě v tomto kontextu –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2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642" y="3804917"/>
            <a:ext cx="2491619" cy="32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3776" y="53044"/>
            <a:ext cx="7190890" cy="904672"/>
          </a:xfrm>
        </p:spPr>
        <p:txBody>
          <a:bodyPr>
            <a:noAutofit/>
          </a:bodyPr>
          <a:lstStyle/>
          <a:p>
            <a:r>
              <a:rPr lang="en-US" sz="5400"/>
              <a:t>7. Evoluční  pacifismus 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9870" y="930477"/>
            <a:ext cx="9144000" cy="769120"/>
          </a:xfrm>
        </p:spPr>
        <p:txBody>
          <a:bodyPr>
            <a:noAutofit/>
          </a:bodyPr>
          <a:lstStyle/>
          <a:p>
            <a:pPr marL="461963" indent="-461963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100"/>
              <a:t>7.1</a:t>
            </a:r>
            <a:r>
              <a:rPr lang="en-US" sz="2100" b="1"/>
              <a:t>	Duchovní systémy </a:t>
            </a:r>
            <a:r>
              <a:rPr lang="en-US" sz="2100"/>
              <a:t>s obrovským předstihem propagují mír, snášenlivost, soucit ... (viz mj. buddhismus 550 př. Kr.).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9869" y="5657065"/>
            <a:ext cx="926511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7.5	</a:t>
            </a:r>
            <a:r>
              <a:rPr lang="en-US" sz="2100" u="sng">
                <a:solidFill>
                  <a:prstClr val="black"/>
                </a:solidFill>
              </a:rPr>
              <a:t>Dílčí závěr</a:t>
            </a:r>
            <a:r>
              <a:rPr lang="en-US" sz="2100">
                <a:solidFill>
                  <a:prstClr val="black"/>
                </a:solidFill>
              </a:rPr>
              <a:t>: </a:t>
            </a:r>
            <a:r>
              <a:rPr lang="en-US" sz="2100" b="1">
                <a:solidFill>
                  <a:prstClr val="black"/>
                </a:solidFill>
              </a:rPr>
              <a:t>Lidstvo se vzbouřilo proti přírodě: </a:t>
            </a:r>
            <a:r>
              <a:rPr lang="en-US" sz="2100" b="1">
                <a:solidFill>
                  <a:srgbClr val="FF0000"/>
                </a:solidFill>
              </a:rPr>
              <a:t>odmítlo permanentní boj přírodního výběru</a:t>
            </a:r>
            <a:r>
              <a:rPr lang="en-US" sz="2100" b="1">
                <a:solidFill>
                  <a:prstClr val="black"/>
                </a:solidFill>
              </a:rPr>
              <a:t>, plodící nekončící záplavu utrpení </a:t>
            </a:r>
            <a:r>
              <a:rPr lang="en-US" sz="2100">
                <a:solidFill>
                  <a:prstClr val="black"/>
                </a:solidFill>
              </a:rPr>
              <a:t>... Je to v procesu: všichni spolu i jeden každý co chvíli stojíme na rozcestích míru a války.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69868" y="4251376"/>
            <a:ext cx="90711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7.4	Tragické dilema je spojeno s </a:t>
            </a:r>
            <a:r>
              <a:rPr lang="en-US" sz="2100" b="1">
                <a:solidFill>
                  <a:prstClr val="black"/>
                </a:solidFill>
              </a:rPr>
              <a:t>kapitalismem</a:t>
            </a:r>
            <a:r>
              <a:rPr lang="en-US" sz="2100">
                <a:solidFill>
                  <a:prstClr val="black"/>
                </a:solidFill>
              </a:rPr>
              <a:t>. Konkurenční boj, klamání, vydírání a okrádání zaměstnanců, zákazníků i partnerů ... zde panuje přírodní výběr, metody z džungle, </a:t>
            </a:r>
            <a:r>
              <a:rPr lang="en-US" sz="2100" b="1">
                <a:solidFill>
                  <a:srgbClr val="FF0000"/>
                </a:solidFill>
              </a:rPr>
              <a:t>právo silnějšího</a:t>
            </a:r>
            <a:r>
              <a:rPr lang="en-US" sz="2100">
                <a:solidFill>
                  <a:prstClr val="black"/>
                </a:solidFill>
              </a:rPr>
              <a:t>. Přitom </a:t>
            </a:r>
            <a:r>
              <a:rPr lang="en-US" sz="2100" b="1">
                <a:solidFill>
                  <a:prstClr val="black"/>
                </a:solidFill>
              </a:rPr>
              <a:t>neumíme dosáhnout ekonomické efektivity jinak.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2769868" y="2838410"/>
            <a:ext cx="88658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7.3	Jistá část populace zůstává v “džungli”. </a:t>
            </a:r>
            <a:r>
              <a:rPr lang="en-US" sz="2100" b="1">
                <a:solidFill>
                  <a:srgbClr val="FF0000"/>
                </a:solidFill>
              </a:rPr>
              <a:t>Preferují boj: násilné prostředky dosahování vlastního prospěchu, násilné řešení konfliktních situací.</a:t>
            </a:r>
            <a:r>
              <a:rPr lang="en-US" sz="2100">
                <a:solidFill>
                  <a:prstClr val="black"/>
                </a:solidFill>
              </a:rPr>
              <a:t> K tomuto typu bohužel často</a:t>
            </a:r>
            <a:r>
              <a:rPr lang="en-US" sz="2100" b="1">
                <a:solidFill>
                  <a:prstClr val="black"/>
                </a:solidFill>
              </a:rPr>
              <a:t> </a:t>
            </a:r>
            <a:r>
              <a:rPr lang="en-US" sz="2100">
                <a:solidFill>
                  <a:prstClr val="black"/>
                </a:solidFill>
              </a:rPr>
              <a:t>patří </a:t>
            </a:r>
            <a:r>
              <a:rPr lang="en-US" sz="2100" b="1">
                <a:solidFill>
                  <a:prstClr val="black"/>
                </a:solidFill>
              </a:rPr>
              <a:t>mocní a vládcové</a:t>
            </a:r>
            <a:r>
              <a:rPr lang="en-US" sz="2100">
                <a:solidFill>
                  <a:prstClr val="black"/>
                </a:solidFill>
              </a:rPr>
              <a:t>. </a:t>
            </a:r>
            <a:r>
              <a:rPr lang="en-US" sz="2100" b="1">
                <a:solidFill>
                  <a:prstClr val="black"/>
                </a:solidFill>
              </a:rPr>
              <a:t>Stále znova strhávají celé národy do válek</a:t>
            </a:r>
            <a:r>
              <a:rPr lang="en-US" sz="210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769867" y="1738519"/>
            <a:ext cx="9265115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7.2	Společnost si postupně vytváří </a:t>
            </a:r>
            <a:r>
              <a:rPr lang="en-US" sz="2100" b="1">
                <a:solidFill>
                  <a:prstClr val="black"/>
                </a:solidFill>
              </a:rPr>
              <a:t>mechanismy k eliminaci agresivity</a:t>
            </a:r>
            <a:r>
              <a:rPr lang="en-US" sz="2100">
                <a:solidFill>
                  <a:prstClr val="black"/>
                </a:solidFill>
              </a:rPr>
              <a:t>: zákony, policii, justici, demokracii ... Výchova a vzdělání působí k mírumilovnosti, hledání konsenzu, 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1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1" y="4126230"/>
            <a:ext cx="149352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4857750" y="71153"/>
            <a:ext cx="4648200" cy="90467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/>
              <a:t>8. M</a:t>
            </a:r>
            <a:r>
              <a:rPr lang="cs-CZ" sz="5400"/>
              <a:t>oudrost</a:t>
            </a:r>
            <a:endParaRPr lang="en-US" sz="540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43757" y="819537"/>
            <a:ext cx="9272973" cy="22654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100"/>
              <a:t>8.1</a:t>
            </a:r>
            <a:r>
              <a:rPr lang="en-US" sz="2100" b="1"/>
              <a:t>	je souhrn duševních kvalit nezbytných pro nositele evolučního pacifismu. </a:t>
            </a:r>
            <a:r>
              <a:rPr lang="en-US" sz="2100"/>
              <a:t>Spočívá ve spojení tří složek:</a:t>
            </a:r>
          </a:p>
          <a:p>
            <a:pPr marL="795338" indent="-333375">
              <a:lnSpc>
                <a:spcPct val="100000"/>
              </a:lnSpc>
              <a:spcBef>
                <a:spcPts val="0"/>
              </a:spcBef>
            </a:pPr>
            <a:r>
              <a:rPr lang="en-US" sz="2100" b="1">
                <a:solidFill>
                  <a:srgbClr val="FF0000"/>
                </a:solidFill>
              </a:rPr>
              <a:t>Rozumnost</a:t>
            </a:r>
            <a:r>
              <a:rPr lang="en-US" sz="2100" b="1"/>
              <a:t>:</a:t>
            </a:r>
            <a:r>
              <a:rPr lang="en-US" sz="2100"/>
              <a:t> střízlivé, logické, informované myšlení (inteligence, “selský rozum”, vzdělání).</a:t>
            </a:r>
          </a:p>
          <a:p>
            <a:pPr marL="795338" indent="-333375">
              <a:lnSpc>
                <a:spcPct val="100000"/>
              </a:lnSpc>
              <a:spcBef>
                <a:spcPts val="0"/>
              </a:spcBef>
            </a:pPr>
            <a:r>
              <a:rPr lang="en-US" sz="2100" b="1">
                <a:solidFill>
                  <a:srgbClr val="FF0000"/>
                </a:solidFill>
              </a:rPr>
              <a:t>Láska</a:t>
            </a:r>
            <a:r>
              <a:rPr lang="en-US" sz="2100"/>
              <a:t>: přání, aby ten druhý byl šťasten (... aby všechny bytosti byly šťastné).</a:t>
            </a:r>
          </a:p>
          <a:p>
            <a:pPr marL="795338" indent="-333375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100" b="1">
                <a:solidFill>
                  <a:srgbClr val="FF0000"/>
                </a:solidFill>
              </a:rPr>
              <a:t>Intuice: </a:t>
            </a:r>
            <a:r>
              <a:rPr lang="en-US" sz="2100"/>
              <a:t>schopnost překlenovat neznámá fakta, vycítit duševní stav druhého člověka, ...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35563" y="4755522"/>
            <a:ext cx="887476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/>
            <a:r>
              <a:rPr lang="en-US" sz="2100">
                <a:solidFill>
                  <a:prstClr val="black"/>
                </a:solidFill>
              </a:rPr>
              <a:t>8.3	Zvláštním zdrojem intuice je</a:t>
            </a:r>
            <a:r>
              <a:rPr lang="en-US" sz="2100" b="1">
                <a:solidFill>
                  <a:srgbClr val="FF0000"/>
                </a:solidFill>
              </a:rPr>
              <a:t> telepatický informační kanál (TIC). </a:t>
            </a:r>
            <a:r>
              <a:rPr lang="en-US" sz="2100">
                <a:solidFill>
                  <a:prstClr val="black"/>
                </a:solidFill>
              </a:rPr>
              <a:t>Jeho prostřednictvím můžeme získávat </a:t>
            </a:r>
          </a:p>
          <a:p>
            <a:pPr marL="795338" lvl="0" indent="-333375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prstClr val="black"/>
                </a:solidFill>
              </a:rPr>
              <a:t>vedení a duševní posilu </a:t>
            </a:r>
            <a:r>
              <a:rPr lang="en-US" sz="2100">
                <a:solidFill>
                  <a:prstClr val="black"/>
                </a:solidFill>
              </a:rPr>
              <a:t>v situacích, kdy si nevíme rady, </a:t>
            </a:r>
          </a:p>
          <a:p>
            <a:pPr marL="795338" lvl="0" indent="-333375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prstClr val="black"/>
                </a:solidFill>
              </a:rPr>
              <a:t>korekci vlastního myšlení</a:t>
            </a:r>
            <a:r>
              <a:rPr lang="en-US" sz="2100">
                <a:solidFill>
                  <a:prstClr val="black"/>
                </a:solidFill>
              </a:rPr>
              <a:t>, abychom se nedopouštěli chyb,</a:t>
            </a:r>
          </a:p>
          <a:p>
            <a:pPr marL="795338" lvl="0" indent="-333375">
              <a:buFont typeface="Arial" panose="020B0604020202020204" pitchFamily="34" charset="0"/>
              <a:buChar char="•"/>
            </a:pPr>
            <a:r>
              <a:rPr lang="en-US" sz="2100" b="1">
                <a:solidFill>
                  <a:prstClr val="black"/>
                </a:solidFill>
              </a:rPr>
              <a:t>inspiraci </a:t>
            </a:r>
            <a:r>
              <a:rPr lang="en-US" sz="2100">
                <a:solidFill>
                  <a:prstClr val="black"/>
                </a:solidFill>
              </a:rPr>
              <a:t>tvůrčí, badatelskou aj.</a:t>
            </a:r>
            <a:r>
              <a:rPr lang="en-US" sz="2100" b="1">
                <a:solidFill>
                  <a:prstClr val="black"/>
                </a:solidFill>
              </a:rPr>
              <a:t>,</a:t>
            </a:r>
          </a:p>
          <a:p>
            <a:pPr marL="795338" lvl="0" indent="-333375">
              <a:buFont typeface="Arial" panose="020B0604020202020204" pitchFamily="34" charset="0"/>
              <a:buChar char="•"/>
            </a:pPr>
            <a:r>
              <a:rPr lang="en-US" sz="2100">
                <a:solidFill>
                  <a:prstClr val="black"/>
                </a:solidFill>
              </a:rPr>
              <a:t>atd.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5562" y="3235003"/>
            <a:ext cx="88747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lvl="0" indent="-461963">
              <a:spcAft>
                <a:spcPts val="1000"/>
              </a:spcAft>
            </a:pPr>
            <a:r>
              <a:rPr lang="en-US" sz="2100">
                <a:solidFill>
                  <a:prstClr val="black"/>
                </a:solidFill>
              </a:rPr>
              <a:t>8.2</a:t>
            </a:r>
            <a:r>
              <a:rPr lang="en-US" sz="2100" b="1">
                <a:solidFill>
                  <a:prstClr val="black"/>
                </a:solidFill>
              </a:rPr>
              <a:t>	Moudrost postupně roste </a:t>
            </a:r>
            <a:r>
              <a:rPr lang="en-US" sz="2100">
                <a:solidFill>
                  <a:prstClr val="black"/>
                </a:solidFill>
              </a:rPr>
              <a:t>v jednotlivci i v populaci. Vnímání světa i osobní motivace se postupně přesunují </a:t>
            </a:r>
            <a:r>
              <a:rPr lang="en-US" sz="2100" b="1">
                <a:solidFill>
                  <a:prstClr val="black"/>
                </a:solidFill>
              </a:rPr>
              <a:t>od zaostření na “já” k stále širšímu “my” resp. “náš svět”</a:t>
            </a:r>
            <a:r>
              <a:rPr lang="en-US" sz="2100">
                <a:solidFill>
                  <a:prstClr val="black"/>
                </a:solidFill>
              </a:rPr>
              <a:t>. Zralý jedinec disponuje velkou rezervou duševních sil i vůle k </a:t>
            </a:r>
            <a:r>
              <a:rPr lang="en-US" sz="2100" b="1">
                <a:solidFill>
                  <a:srgbClr val="FF0000"/>
                </a:solidFill>
              </a:rPr>
              <a:t>empatii, kooperaci, tlumení konfliktů atd.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" y="1375733"/>
            <a:ext cx="2434833" cy="58785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Situace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Cíle mého snažení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Příroda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Myslící druh: nový typ evoluce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Evoluční pacifismus II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Moudrost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/>
              <a:t>Důsledky 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III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Důsledky IV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en-US"/>
              <a:t>Superinteligence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1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2503</Words>
  <Application>Microsoft Office PowerPoint</Application>
  <PresentationFormat>Widescreen</PresentationFormat>
  <Paragraphs>282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Symbol</vt:lpstr>
      <vt:lpstr>Office Theme</vt:lpstr>
      <vt:lpstr>PowerPoint Presentation</vt:lpstr>
      <vt:lpstr>1. Naše výchozí situace</vt:lpstr>
      <vt:lpstr>2. Cíle mého snažení</vt:lpstr>
      <vt:lpstr>PowerPoint Presentation</vt:lpstr>
      <vt:lpstr>PowerPoint Presentation</vt:lpstr>
      <vt:lpstr>5. Myslící druh: nový typ evoluce</vt:lpstr>
      <vt:lpstr>6. Evoluční  pacifismus I</vt:lpstr>
      <vt:lpstr>7. Evoluční  pacifismus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Nazí v AI době</dc:title>
  <dc:creator>Hynek Lauschmann</dc:creator>
  <cp:lastModifiedBy>Lauschmann, Hynek</cp:lastModifiedBy>
  <cp:revision>141</cp:revision>
  <dcterms:created xsi:type="dcterms:W3CDTF">2026-03-12T09:42:44Z</dcterms:created>
  <dcterms:modified xsi:type="dcterms:W3CDTF">2026-04-08T09:38:05Z</dcterms:modified>
</cp:coreProperties>
</file>